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2" r:id="rId2"/>
    <p:sldId id="409" r:id="rId3"/>
    <p:sldId id="427" r:id="rId4"/>
    <p:sldId id="324" r:id="rId5"/>
    <p:sldId id="325" r:id="rId6"/>
    <p:sldId id="379" r:id="rId7"/>
    <p:sldId id="284" r:id="rId8"/>
    <p:sldId id="327" r:id="rId9"/>
    <p:sldId id="346" r:id="rId10"/>
    <p:sldId id="347" r:id="rId11"/>
    <p:sldId id="348" r:id="rId12"/>
    <p:sldId id="349" r:id="rId13"/>
    <p:sldId id="350" r:id="rId14"/>
    <p:sldId id="384" r:id="rId15"/>
    <p:sldId id="381" r:id="rId16"/>
    <p:sldId id="382" r:id="rId17"/>
    <p:sldId id="397" r:id="rId18"/>
    <p:sldId id="352" r:id="rId19"/>
    <p:sldId id="389" r:id="rId20"/>
    <p:sldId id="390" r:id="rId21"/>
    <p:sldId id="393" r:id="rId22"/>
    <p:sldId id="392" r:id="rId23"/>
    <p:sldId id="394" r:id="rId24"/>
    <p:sldId id="391" r:id="rId25"/>
    <p:sldId id="395" r:id="rId26"/>
    <p:sldId id="388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96" r:id="rId36"/>
    <p:sldId id="330" r:id="rId37"/>
    <p:sldId id="305" r:id="rId38"/>
    <p:sldId id="306" r:id="rId39"/>
    <p:sldId id="398" r:id="rId40"/>
    <p:sldId id="307" r:id="rId41"/>
    <p:sldId id="333" r:id="rId42"/>
    <p:sldId id="399" r:id="rId43"/>
    <p:sldId id="308" r:id="rId44"/>
    <p:sldId id="400" r:id="rId45"/>
    <p:sldId id="338" r:id="rId46"/>
    <p:sldId id="310" r:id="rId47"/>
    <p:sldId id="311" r:id="rId48"/>
    <p:sldId id="312" r:id="rId49"/>
    <p:sldId id="424" r:id="rId50"/>
    <p:sldId id="425" r:id="rId51"/>
    <p:sldId id="313" r:id="rId52"/>
    <p:sldId id="314" r:id="rId53"/>
    <p:sldId id="315" r:id="rId54"/>
    <p:sldId id="316" r:id="rId55"/>
    <p:sldId id="414" r:id="rId56"/>
    <p:sldId id="411" r:id="rId57"/>
    <p:sldId id="412" r:id="rId58"/>
    <p:sldId id="413" r:id="rId59"/>
    <p:sldId id="415" r:id="rId60"/>
    <p:sldId id="416" r:id="rId61"/>
    <p:sldId id="417" r:id="rId62"/>
    <p:sldId id="410" r:id="rId63"/>
    <p:sldId id="421" r:id="rId64"/>
    <p:sldId id="422" r:id="rId65"/>
    <p:sldId id="423" r:id="rId66"/>
    <p:sldId id="405" r:id="rId67"/>
    <p:sldId id="406" r:id="rId68"/>
    <p:sldId id="407" r:id="rId69"/>
    <p:sldId id="408" r:id="rId70"/>
    <p:sldId id="428" r:id="rId71"/>
    <p:sldId id="323" r:id="rId7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40000"/>
    <a:srgbClr val="820000"/>
    <a:srgbClr val="006600"/>
    <a:srgbClr val="990000"/>
    <a:srgbClr val="860000"/>
    <a:srgbClr val="006400"/>
    <a:srgbClr val="3CA2BE"/>
    <a:srgbClr val="27697B"/>
    <a:srgbClr val="181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83415" autoAdjust="0"/>
  </p:normalViewPr>
  <p:slideViewPr>
    <p:cSldViewPr>
      <p:cViewPr>
        <p:scale>
          <a:sx n="112" d="100"/>
          <a:sy n="112" d="100"/>
        </p:scale>
        <p:origin x="1136" y="8"/>
      </p:cViewPr>
      <p:guideLst>
        <p:guide orient="horz" pos="2160"/>
        <p:guide pos="288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65DF8-1085-4A16-A667-D04AEEB8334E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CF6F8-3E42-4DEA-88EF-77D3779B6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participants on Electronic SAT (e-SAT).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  <a:endParaRPr lang="en-P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introduce the Objectives as part of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page contains the 13 objectives of the SAT-RPMS. Using a four-point Likert scale, the teachers will rate themselves in terms of how capable they are in performing each objective and what level of development priority they give to each objective.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(ICT coordinator, teachers who will answer the survey, and school heads).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introduce the Core </a:t>
            </a:r>
            <a:r>
              <a:rPr lang="en-P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Behavioral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Competencies as part of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part allows teachers to rate themselves in terms of the </a:t>
            </a:r>
            <a:r>
              <a:rPr lang="en-P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behavioral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indicators that they demonstrate during the performance cycle. These competencies are the same for all DepEd personnel.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(ICT coordinator, teachers who will answer the survey, and school heads).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9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emphasize the importance of taking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 back to Slide 3; that individual SAT / e-SAT result should only be seen by the one who took it.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the more the survey becomes high stakes, respondents become less and less honest in accomplishing it. Confidentiality should be strictly observed to help teachers genuinely reflect; hence, giving out a more accurate result.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7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participants to the discussion on how teachers take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1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participants to the discussion on how teachers take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3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1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 “</a:t>
            </a:r>
            <a:r>
              <a:rPr lang="en-P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 Not Consent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,” will bring back the teachers to the Introduction page and will not be able to complete the e-SAT. Clicking the “I </a:t>
            </a:r>
            <a:r>
              <a:rPr lang="en-P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Consent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,” they will be redirected to the next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but serves as a sweet reminder to our dear teachers.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2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some items, teachers can tick more than one box.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Teachers can also go back to the previous page by clicking “Previous”.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SUGGESTED that either the presenter demonstrates how to do this or s/he’d let one teacher do this hands-on.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but serves as a sweet reminder to our dear teachers.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5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3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 that there is a need to observe confidentiality so teachers can genuinely reflect while accomplishing this section of the survey.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if they select Teacher I, Teacher II or Teacher III, they will be redirected to SAT-RPMS Teacher I-III. If they select Master Teacher I, Master Teacher II, Master Teacher III or Master Teacher IV, they will be redirected to SAT-RPMS Master Teacher I-IV.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it is HIGHLY SUGGESTED that either the presenter demonstrates how to do this or s/he’d let one teacher do this hands-on.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4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once teachers clicked the “Submit” button, they can no longer go back to previous pages to change their answers.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Remind teachers to review their responses by clicking the “Previous” button.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it is HIGHLY SUGGESTED that either the presenter demonstrates how to do this or s/he’d let one teacher do this hands-on.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participants to the discussion on how teachers take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6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5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Teachers can now view the assessment charts of their level of capability (blue bar) and level of priority (red bar), as well as their rating for their core </a:t>
            </a:r>
            <a:r>
              <a:rPr lang="en-P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behavioral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competencies.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but serves as a sweet reminder to our dear teachers.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98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how to review assessment results.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it is HIGHLY SUGGESTED that either the presenter demonstrates how to do this or s/he’d let one teacher do this hands-on.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but serves as a sweet reminder to our dear teachers.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4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6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 the print outs contain a unique code that you need to sign in to the survey in the future. </a:t>
            </a:r>
            <a:r>
              <a:rPr lang="en-P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must keep record of the code.</a:t>
            </a:r>
            <a:endParaRPr lang="en-P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but serves as a sweet reminder to our dear teachers.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93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 7 on accomplishing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that: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teacher will be brought back to the Introduction page. This means that their data </a:t>
            </a:r>
            <a:r>
              <a:rPr lang="en-P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automatically been stored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P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‘Has automatically been stored’ 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teachers / respondents need not to click Save / Save As.)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teacher-respondent may now accomplish the e-SAT survey, following Steps 1-7. 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5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 (ICT Personnel) on the discussion about exporting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  <a:endParaRPr lang="en-PH" dirty="0" smtClean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26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 (ICT Personnel) on the discussion about exporting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particularly to the ICT coordinator.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11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Slides: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steps in exporting the e-SAT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particularly to the ICT coordinator.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Slides: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steps in exporting the e-SAT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particularly to the ICT coordinator.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3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 (ICT Personnel) on the discussion about collecting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  <a:endParaRPr lang="en-PH" dirty="0" smtClean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03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steps in collecting the e-SAT data from multiple computers.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slide is applicable </a:t>
            </a:r>
            <a:r>
              <a:rPr lang="en-P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 to the ICT coordinator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show how to ‘harvest’ files from multiple computers.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through the slide.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introduce the electronic SAT.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the e-SAT is the electronic version of the SAT for RPMS. 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5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steps in collecting the e-SAT data from multiple computers.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slide is applicable </a:t>
            </a:r>
            <a:r>
              <a:rPr lang="en-PH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 to the ICT coordinator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show how to ‘harvest’ files from multiple computers.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through the slide.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2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 (ICT Personnel) on the discussion about generating summary results of the e-SAT 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  <a:endParaRPr lang="en-PH" dirty="0" smtClean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34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32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step. 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3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60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the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to see succeeding slides.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88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the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to see succeeding slides.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5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for the school head.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9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44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steps.</a:t>
            </a:r>
            <a:endParaRPr lang="en-PH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7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introduce the contents of the e-SAT guide for ICT personnel, teachers and personnel.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e-SAT Guide is a supplemental material to the RPMS Manual that will guide ICT personnel, teachers and school teachers in the administration of e-SAT.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session, the focus is on the parts that concern the teachers (answering e-SAT) and school heads (generating summary results of e-SAT data and analyzing summary results of e-SAT data). There will be a separate orientation/workshop for the ICT personnel on the e-SAT guide. 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8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steps.</a:t>
            </a:r>
            <a:endParaRPr lang="en-PH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 (School Heads) on the discussion about the data generated from the e-SAT school-wide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  <a:endParaRPr lang="en-PH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Slides: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data that can be generated from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Summary Reports excel file of the e-SAT package, the following button can be clicked to see the corresponding data.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90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Slides: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data that can be generated from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Summary Reports excel file of the e-SAT package, the following button can be clicked to see the corresponding data.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96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Slides: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data that can be generated from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Summary Reports excel file of the e-SAT package, the following button can be clicked to see the corresponding data.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44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the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to see succeeding slides.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80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the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to see succeeding slides.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2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discuss the steps in generating summary results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this will answer concerns on how school heads will know his/her teachers’ needs when s/he isn’t allowed to see individual results: the file will automatically generate a summary through following the steps.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to see succeeding slides.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6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emphasize the importance of the summary results of teachers’ data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that: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for the school head (to be helped by the ICT coordinator especially in importing data).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answer concerns on how school heads will know his/her teachers’ needs when s/he isn’t allowed to see individual results.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30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prompt participant (School Heads) on the discussion about the data generated from the e-SAT school-wide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title slide.</a:t>
            </a:r>
            <a:endParaRPr lang="en-PH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7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emphasize the need for confidentiality of e-SAT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 that the self-assessment is a “low-stakes” assessment (compared to RPMS, which is “high-stakes” and is pertinent to other HR systems such as promotion and rewards). This only concerns the personal reflection of teachers of their performance, as honestly as possible. 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12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different summary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through the slide.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83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different summary of teachers’ data.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through the slide.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continue discussion on the e-SAT.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content of the slide.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parts of the 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through the slide.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parts of the SAT.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pPr lvl="0"/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through the slide.</a:t>
            </a: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page introduces parts of the SAT-RPMS. It also consist the following buttons: </a:t>
            </a:r>
            <a:r>
              <a:rPr lang="en-P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Identify School Information; ii) Start Survey; and iii) Export data.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8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the Slide: 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introduce the Demographic Profile.</a:t>
            </a:r>
            <a:endParaRPr lang="en-PH" dirty="0" smtClean="0">
              <a:effectLst/>
            </a:endParaRPr>
          </a:p>
          <a:p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 smtClean="0">
              <a:effectLst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to Presenter: </a:t>
            </a:r>
            <a:endParaRPr lang="en-PH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that:</a:t>
            </a:r>
            <a:endParaRPr lang="en-PH" dirty="0" smtClean="0">
              <a:effectLst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part collects the teacher’s demographic information, such as age, sex, rank or position, highest degree obtained, among others.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P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is applicable to all (ICT coordinator, teachers who will answer the survey, and school heads).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CF6F8-3E42-4DEA-88EF-77D3779B6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jpg"/><Relationship Id="rId17" Type="http://schemas.openxmlformats.org/officeDocument/2006/relationships/image" Target="../media/image5.jp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838200"/>
            <a:ext cx="10969943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459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" y="-1172865"/>
            <a:ext cx="12188825" cy="2694126"/>
            <a:chOff x="-62268" y="-267594"/>
            <a:chExt cx="9144000" cy="897165"/>
          </a:xfrm>
        </p:grpSpPr>
        <p:sp>
          <p:nvSpPr>
            <p:cNvPr id="20" name="Rectangle 19"/>
            <p:cNvSpPr/>
            <p:nvPr/>
          </p:nvSpPr>
          <p:spPr>
            <a:xfrm>
              <a:off x="-62268" y="114584"/>
              <a:ext cx="9144000" cy="276997"/>
            </a:xfrm>
            <a:prstGeom prst="rect">
              <a:avLst/>
            </a:prstGeom>
            <a:gradFill flip="none" rotWithShape="1">
              <a:gsLst>
                <a:gs pos="4000">
                  <a:srgbClr val="144F8A"/>
                </a:gs>
                <a:gs pos="54000">
                  <a:srgbClr val="86BAEE"/>
                </a:gs>
                <a:gs pos="100000">
                  <a:srgbClr val="144F8A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342900" hangingPunct="0"/>
              <a:endParaRPr lang="en-PH" sz="135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1" name="Picture 4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574" y="122979"/>
              <a:ext cx="838820" cy="246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Parallelogram 21"/>
            <p:cNvSpPr/>
            <p:nvPr userDrawn="1"/>
          </p:nvSpPr>
          <p:spPr>
            <a:xfrm>
              <a:off x="1285044" y="-267594"/>
              <a:ext cx="3028013" cy="662807"/>
            </a:xfrm>
            <a:prstGeom prst="parallelogram">
              <a:avLst>
                <a:gd name="adj" fmla="val 129034"/>
              </a:avLst>
            </a:prstGeom>
            <a:solidFill>
              <a:srgbClr val="144F8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8"/>
            <p:cNvSpPr/>
            <p:nvPr userDrawn="1"/>
          </p:nvSpPr>
          <p:spPr>
            <a:xfrm rot="2202100">
              <a:off x="3708530" y="-206559"/>
              <a:ext cx="2162073" cy="836130"/>
            </a:xfrm>
            <a:custGeom>
              <a:avLst/>
              <a:gdLst>
                <a:gd name="connsiteX0" fmla="*/ 0 w 2444370"/>
                <a:gd name="connsiteY0" fmla="*/ 602369 h 602369"/>
                <a:gd name="connsiteX1" fmla="*/ 777261 w 2444370"/>
                <a:gd name="connsiteY1" fmla="*/ 0 h 602369"/>
                <a:gd name="connsiteX2" fmla="*/ 2444370 w 2444370"/>
                <a:gd name="connsiteY2" fmla="*/ 0 h 602369"/>
                <a:gd name="connsiteX3" fmla="*/ 1667109 w 2444370"/>
                <a:gd name="connsiteY3" fmla="*/ 602369 h 602369"/>
                <a:gd name="connsiteX4" fmla="*/ 0 w 2444370"/>
                <a:gd name="connsiteY4" fmla="*/ 602369 h 602369"/>
                <a:gd name="connsiteX0" fmla="*/ 0 w 2444370"/>
                <a:gd name="connsiteY0" fmla="*/ 602369 h 602369"/>
                <a:gd name="connsiteX1" fmla="*/ 777261 w 2444370"/>
                <a:gd name="connsiteY1" fmla="*/ 0 h 602369"/>
                <a:gd name="connsiteX2" fmla="*/ 2444370 w 2444370"/>
                <a:gd name="connsiteY2" fmla="*/ 0 h 602369"/>
                <a:gd name="connsiteX3" fmla="*/ 1481346 w 2444370"/>
                <a:gd name="connsiteY3" fmla="*/ 272639 h 602369"/>
                <a:gd name="connsiteX4" fmla="*/ 0 w 2444370"/>
                <a:gd name="connsiteY4" fmla="*/ 602369 h 602369"/>
                <a:gd name="connsiteX0" fmla="*/ 0 w 2162073"/>
                <a:gd name="connsiteY0" fmla="*/ 836130 h 836130"/>
                <a:gd name="connsiteX1" fmla="*/ 777261 w 2162073"/>
                <a:gd name="connsiteY1" fmla="*/ 233761 h 836130"/>
                <a:gd name="connsiteX2" fmla="*/ 2162073 w 2162073"/>
                <a:gd name="connsiteY2" fmla="*/ 0 h 836130"/>
                <a:gd name="connsiteX3" fmla="*/ 1481346 w 2162073"/>
                <a:gd name="connsiteY3" fmla="*/ 506400 h 836130"/>
                <a:gd name="connsiteX4" fmla="*/ 0 w 2162073"/>
                <a:gd name="connsiteY4" fmla="*/ 836130 h 83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073" h="836130">
                  <a:moveTo>
                    <a:pt x="0" y="836130"/>
                  </a:moveTo>
                  <a:lnTo>
                    <a:pt x="777261" y="233761"/>
                  </a:lnTo>
                  <a:lnTo>
                    <a:pt x="2162073" y="0"/>
                  </a:lnTo>
                  <a:lnTo>
                    <a:pt x="1481346" y="506400"/>
                  </a:lnTo>
                  <a:lnTo>
                    <a:pt x="0" y="836130"/>
                  </a:lnTo>
                  <a:close/>
                </a:path>
              </a:pathLst>
            </a:custGeom>
            <a:solidFill>
              <a:srgbClr val="144F8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9"/>
            <p:cNvSpPr/>
            <p:nvPr/>
          </p:nvSpPr>
          <p:spPr>
            <a:xfrm rot="2202100">
              <a:off x="1909878" y="-224318"/>
              <a:ext cx="1864004" cy="571445"/>
            </a:xfrm>
            <a:custGeom>
              <a:avLst/>
              <a:gdLst>
                <a:gd name="connsiteX0" fmla="*/ 0 w 2485854"/>
                <a:gd name="connsiteY0" fmla="*/ 571445 h 571445"/>
                <a:gd name="connsiteX1" fmla="*/ 737358 w 2485854"/>
                <a:gd name="connsiteY1" fmla="*/ 0 h 571445"/>
                <a:gd name="connsiteX2" fmla="*/ 2485854 w 2485854"/>
                <a:gd name="connsiteY2" fmla="*/ 0 h 571445"/>
                <a:gd name="connsiteX3" fmla="*/ 1748496 w 2485854"/>
                <a:gd name="connsiteY3" fmla="*/ 571445 h 571445"/>
                <a:gd name="connsiteX4" fmla="*/ 0 w 2485854"/>
                <a:gd name="connsiteY4" fmla="*/ 571445 h 571445"/>
                <a:gd name="connsiteX0" fmla="*/ 0 w 2485854"/>
                <a:gd name="connsiteY0" fmla="*/ 571445 h 571445"/>
                <a:gd name="connsiteX1" fmla="*/ 737358 w 2485854"/>
                <a:gd name="connsiteY1" fmla="*/ 0 h 571445"/>
                <a:gd name="connsiteX2" fmla="*/ 2485854 w 2485854"/>
                <a:gd name="connsiteY2" fmla="*/ 0 h 571445"/>
                <a:gd name="connsiteX3" fmla="*/ 1535935 w 2485854"/>
                <a:gd name="connsiteY3" fmla="*/ 189660 h 571445"/>
                <a:gd name="connsiteX4" fmla="*/ 0 w 2485854"/>
                <a:gd name="connsiteY4" fmla="*/ 571445 h 571445"/>
                <a:gd name="connsiteX0" fmla="*/ 0 w 1864004"/>
                <a:gd name="connsiteY0" fmla="*/ 571445 h 571445"/>
                <a:gd name="connsiteX1" fmla="*/ 737358 w 1864004"/>
                <a:gd name="connsiteY1" fmla="*/ 0 h 571445"/>
                <a:gd name="connsiteX2" fmla="*/ 1864004 w 1864004"/>
                <a:gd name="connsiteY2" fmla="*/ 19349 h 571445"/>
                <a:gd name="connsiteX3" fmla="*/ 1535935 w 1864004"/>
                <a:gd name="connsiteY3" fmla="*/ 189660 h 571445"/>
                <a:gd name="connsiteX4" fmla="*/ 0 w 1864004"/>
                <a:gd name="connsiteY4" fmla="*/ 571445 h 57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004" h="571445">
                  <a:moveTo>
                    <a:pt x="0" y="571445"/>
                  </a:moveTo>
                  <a:lnTo>
                    <a:pt x="737358" y="0"/>
                  </a:lnTo>
                  <a:lnTo>
                    <a:pt x="1864004" y="19349"/>
                  </a:lnTo>
                  <a:lnTo>
                    <a:pt x="1535935" y="189660"/>
                  </a:lnTo>
                  <a:lnTo>
                    <a:pt x="0" y="571445"/>
                  </a:lnTo>
                  <a:close/>
                </a:path>
              </a:pathLst>
            </a:custGeom>
            <a:solidFill>
              <a:srgbClr val="144F8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278" y="21065"/>
            <a:ext cx="627772" cy="5885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022548" y="609600"/>
            <a:ext cx="1189232" cy="542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RCTQ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8BEA1C44-A462-4098-BD96-A6280C03B95E}"/>
              </a:ext>
            </a:extLst>
          </p:cNvPr>
          <p:cNvGrpSpPr/>
          <p:nvPr/>
        </p:nvGrpSpPr>
        <p:grpSpPr>
          <a:xfrm>
            <a:off x="133487" y="6060118"/>
            <a:ext cx="3903525" cy="874082"/>
            <a:chOff x="128966" y="6072755"/>
            <a:chExt cx="3177331" cy="78719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60786B31-5FD1-4DAD-959C-D2BD034B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6" y="6235721"/>
              <a:ext cx="1030152" cy="46126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C8572592-E692-4189-A2A6-7D0EDE51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774" y="6072755"/>
              <a:ext cx="787193" cy="78719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0B93EB2-46B4-485B-9EAD-A76847751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967" y="6188186"/>
              <a:ext cx="556330" cy="55633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31F8954E-90BA-4A82-8AD2-8AABDD65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065" y="6216969"/>
              <a:ext cx="545202" cy="54520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00FF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ped.in/eSATPackage" TargetMode="Externa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://deped.in/RPMSY1TOOLS2019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ped.in/RPMSManualver2019" TargetMode="External"/><Relationship Id="rId4" Type="http://schemas.openxmlformats.org/officeDocument/2006/relationships/hyperlink" Target="http://deped.in/RPMSY1TOOLS201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ped.in/eSATPackage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ped.in/eSATPackage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103812" y="2385542"/>
            <a:ext cx="6247051" cy="2212974"/>
          </a:xfrm>
        </p:spPr>
        <p:txBody>
          <a:bodyPr/>
          <a:lstStyle/>
          <a:p>
            <a:r>
              <a:rPr lang="en-US" sz="6000" b="1" dirty="0"/>
              <a:t>Electronic</a:t>
            </a:r>
            <a:br>
              <a:rPr lang="en-US" sz="6000" b="1" dirty="0"/>
            </a:br>
            <a:r>
              <a:rPr lang="en-US" sz="6000" b="1" dirty="0"/>
              <a:t>Self-assessment</a:t>
            </a:r>
            <a:br>
              <a:rPr lang="en-US" sz="6000" b="1" dirty="0"/>
            </a:br>
            <a:r>
              <a:rPr lang="en-US" sz="6000" b="1" dirty="0"/>
              <a:t>Tool (e-SAT)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0B49268-42CA-46E1-B827-7C047C29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784" y="1371600"/>
            <a:ext cx="2669071" cy="2830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16A5C4-D95D-4E32-A30E-F60CE279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34" y="2538092"/>
            <a:ext cx="2896761" cy="1833082"/>
          </a:xfrm>
          <a:prstGeom prst="rect">
            <a:avLst/>
          </a:prstGeom>
          <a:ln w="571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E7D4AFC-7CAB-425A-9B6C-AE189A4ED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12" t="16916" r="19499" b="17930"/>
          <a:stretch/>
        </p:blipFill>
        <p:spPr>
          <a:xfrm>
            <a:off x="1619763" y="3492029"/>
            <a:ext cx="3184248" cy="1833082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41325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7D9C7B-16EB-4E8F-B1F6-78550A7C0671}"/>
              </a:ext>
            </a:extLst>
          </p:cNvPr>
          <p:cNvSpPr/>
          <p:nvPr/>
        </p:nvSpPr>
        <p:spPr>
          <a:xfrm>
            <a:off x="457200" y="2036311"/>
            <a:ext cx="51054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723900">
              <a:buAutoNum type="arabicPeriod"/>
            </a:pPr>
            <a:r>
              <a:rPr lang="en-PH" sz="3500" b="1" dirty="0">
                <a:solidFill>
                  <a:srgbClr val="0000FF"/>
                </a:solidFill>
                <a:latin typeface="Helvetica" panose="020B0604020202030204" pitchFamily="34" charset="0"/>
              </a:rPr>
              <a:t>Introduction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Demographic Profile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Objectives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Core Behavioral Competencies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F0D07A-3580-4B26-BD58-3E81D919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466165"/>
            <a:ext cx="6105525" cy="4772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150812" y="85726"/>
            <a:ext cx="10969943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800" b="1" smtClean="0">
                <a:solidFill>
                  <a:schemeClr val="bg1"/>
                </a:solidFill>
              </a:rPr>
              <a:t>What are the parts of the SAT?</a:t>
            </a:r>
            <a:endParaRPr lang="en-PH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7D9C7B-16EB-4E8F-B1F6-78550A7C0671}"/>
              </a:ext>
            </a:extLst>
          </p:cNvPr>
          <p:cNvSpPr/>
          <p:nvPr/>
        </p:nvSpPr>
        <p:spPr>
          <a:xfrm>
            <a:off x="455612" y="2015222"/>
            <a:ext cx="540861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Introduction</a:t>
            </a:r>
          </a:p>
          <a:p>
            <a:pPr marL="723900" indent="-723900">
              <a:buAutoNum type="arabicPeriod"/>
            </a:pPr>
            <a:r>
              <a:rPr lang="en-PH" sz="3500" b="1" dirty="0">
                <a:solidFill>
                  <a:srgbClr val="0000FF"/>
                </a:solidFill>
                <a:latin typeface="Helvetica" panose="020B0604020202030204" pitchFamily="34" charset="0"/>
              </a:rPr>
              <a:t>Demographic Profile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Objectives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Core Behavioral Competencies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174C59-2E8E-4EB3-95C6-5AB39C2A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4" y="1676400"/>
            <a:ext cx="5732304" cy="3962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150812" y="85726"/>
            <a:ext cx="10969943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800" b="1" smtClean="0">
                <a:solidFill>
                  <a:schemeClr val="bg1"/>
                </a:solidFill>
              </a:rPr>
              <a:t>What are the parts of the SAT?</a:t>
            </a:r>
            <a:endParaRPr lang="en-PH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7D9C7B-16EB-4E8F-B1F6-78550A7C0671}"/>
              </a:ext>
            </a:extLst>
          </p:cNvPr>
          <p:cNvSpPr/>
          <p:nvPr/>
        </p:nvSpPr>
        <p:spPr>
          <a:xfrm>
            <a:off x="457200" y="2036311"/>
            <a:ext cx="51054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Introduction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Demographic Profile</a:t>
            </a:r>
          </a:p>
          <a:p>
            <a:pPr marL="723900" indent="-723900">
              <a:buAutoNum type="arabicPeriod"/>
            </a:pPr>
            <a:r>
              <a:rPr lang="en-PH" sz="3500" b="1" dirty="0">
                <a:solidFill>
                  <a:srgbClr val="0000FF"/>
                </a:solidFill>
                <a:latin typeface="Helvetica" panose="020B0604020202030204" pitchFamily="34" charset="0"/>
              </a:rPr>
              <a:t>Objectives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Core Behavioral Competencies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D7AA8E-D290-4E25-B799-58B67659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95" y="1752600"/>
            <a:ext cx="5964408" cy="3657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150812" y="85726"/>
            <a:ext cx="10969943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800" b="1" smtClean="0">
                <a:solidFill>
                  <a:schemeClr val="bg1"/>
                </a:solidFill>
              </a:rPr>
              <a:t>What are the parts of the SAT?</a:t>
            </a:r>
            <a:endParaRPr lang="en-PH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7D9C7B-16EB-4E8F-B1F6-78550A7C0671}"/>
              </a:ext>
            </a:extLst>
          </p:cNvPr>
          <p:cNvSpPr/>
          <p:nvPr/>
        </p:nvSpPr>
        <p:spPr>
          <a:xfrm>
            <a:off x="457200" y="2036311"/>
            <a:ext cx="51054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Introduction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Demographic Profile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Objectives</a:t>
            </a:r>
          </a:p>
          <a:p>
            <a:pPr marL="723900" indent="-723900">
              <a:buAutoNum type="arabicPeriod"/>
            </a:pPr>
            <a:r>
              <a:rPr lang="en-PH" sz="3500" b="1" dirty="0">
                <a:solidFill>
                  <a:srgbClr val="0000FF"/>
                </a:solidFill>
                <a:latin typeface="Helvetica" panose="020B0604020202030204" pitchFamily="34" charset="0"/>
              </a:rPr>
              <a:t>Core Behavioral Competencies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8B9803-72CD-4888-BC8A-5A2326AC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95400"/>
            <a:ext cx="6213266" cy="474289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150812" y="85726"/>
            <a:ext cx="10969943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800" b="1" dirty="0" smtClean="0">
                <a:solidFill>
                  <a:schemeClr val="bg1"/>
                </a:solidFill>
              </a:rPr>
              <a:t>What are the parts of the SAT?</a:t>
            </a:r>
            <a:endParaRPr lang="en-PH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62280"/>
              </p:ext>
            </p:extLst>
          </p:nvPr>
        </p:nvGraphicFramePr>
        <p:xfrm>
          <a:off x="379412" y="1066800"/>
          <a:ext cx="11430000" cy="5034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15141"/>
                <a:gridCol w="8814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Users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Roles and Responsibilities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Teachers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Take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the e-SAT and answer it with utmost honesty. </a:t>
                      </a:r>
                      <a:endParaRPr lang="en-US" dirty="0" smtClean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Print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the results of the e-SAT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and</a:t>
                      </a:r>
                      <a:r>
                        <a:rPr lang="en-US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keep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record of the printout. </a:t>
                      </a:r>
                      <a:endParaRPr lang="en-US" dirty="0" smtClean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Prepare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the IPCRF-Development Plan based on the e-SAT and discuss it with the School Head to come up with a final Development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Plan </a:t>
                      </a:r>
                      <a:endParaRPr lang="en-US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3500" marR="6350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School Heads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With the assistance of the School ICT Coordinator: 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Facilitate the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administration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of e-SAT </a:t>
                      </a:r>
                      <a:r>
                        <a:rPr lang="en-US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Generate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summary results of teachers’ self-assessment </a:t>
                      </a:r>
                      <a:endParaRPr lang="en-US" baseline="0" dirty="0" smtClean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Analyze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and utilize the results of teachers’ self-assessment in designing development programs and activities for teachers at the school level. </a:t>
                      </a:r>
                      <a:r>
                        <a:rPr lang="en-US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Discuss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with the teacher in the finalization of their IPCRF-Development Plan. </a:t>
                      </a:r>
                      <a:r>
                        <a:rPr lang="en-US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Submit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the consolidated school-wide e-SAT data to the Schools Division Office </a:t>
                      </a:r>
                    </a:p>
                  </a:txBody>
                  <a:tcPr marL="63500" marR="6350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School ICT Coordinator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Assist the School Head in the following: 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Setting up and opening the e-SAT Survey file </a:t>
                      </a:r>
                      <a:r>
                        <a:rPr lang="en-US" baseline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Collecting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and exporting data (if multiple computers were used) </a:t>
                      </a:r>
                      <a:endParaRPr lang="en-US" dirty="0" smtClean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Importing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e-SAT data to Summary Reports file </a:t>
                      </a:r>
                      <a:endParaRPr lang="en-US" dirty="0" smtClean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Generating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summary results of teachers’ self-assessment </a:t>
                      </a:r>
                      <a:endParaRPr lang="en-US" dirty="0" smtClean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Submitting </a:t>
                      </a:r>
                      <a:r>
                        <a:rPr lang="en-US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school-wide e-SAT data to the Schools Division </a:t>
                      </a:r>
                      <a:r>
                        <a:rPr lang="en-US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Office</a:t>
                      </a:r>
                      <a:endParaRPr lang="en-US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3500" marR="63500" marT="0" marB="0"/>
                </a:tc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9298" y="150955"/>
            <a:ext cx="10969943" cy="61104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800" b="1" dirty="0" smtClean="0">
                <a:solidFill>
                  <a:schemeClr val="bg1"/>
                </a:solidFill>
              </a:rPr>
              <a:t>What are the roles and responsibilities of the users of e-SAT?</a:t>
            </a:r>
            <a:endParaRPr lang="en-PH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989156"/>
            <a:ext cx="10969943" cy="611045"/>
          </a:xfrm>
        </p:spPr>
        <p:txBody>
          <a:bodyPr/>
          <a:lstStyle/>
          <a:p>
            <a:pPr algn="l"/>
            <a:r>
              <a:rPr lang="en-US" sz="2400" b="1" dirty="0" err="1" smtClean="0"/>
              <a:t>eSAT</a:t>
            </a:r>
            <a:r>
              <a:rPr lang="en-US" sz="2400" b="1" dirty="0" smtClean="0"/>
              <a:t> Form for Teacher I-III</a:t>
            </a:r>
            <a:endParaRPr lang="en-US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828800"/>
            <a:ext cx="10969943" cy="4459917"/>
          </a:xfrm>
        </p:spPr>
        <p:txBody>
          <a:bodyPr>
            <a:normAutofit/>
          </a:bodyPr>
          <a:lstStyle/>
          <a:p>
            <a:r>
              <a:rPr lang="en-US" sz="2600" dirty="0"/>
              <a:t>The SAT-RPMS for Teacher I-III (Proficient Teachers) shall be used by Teacher I, Teacher II and Teacher III (TI-TIII), which include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sz="2400" dirty="0" smtClean="0"/>
              <a:t>implementers </a:t>
            </a:r>
            <a:r>
              <a:rPr lang="en-US" sz="2400" dirty="0"/>
              <a:t>of Alternative Learning System (ALS); </a:t>
            </a:r>
            <a:endParaRPr lang="en-US" sz="2400" dirty="0" smtClean="0"/>
          </a:p>
          <a:p>
            <a:pPr lvl="1"/>
            <a:r>
              <a:rPr lang="en-US" sz="2400" dirty="0" smtClean="0"/>
              <a:t>Madrasah </a:t>
            </a:r>
            <a:r>
              <a:rPr lang="en-US" sz="2400" dirty="0"/>
              <a:t>Education teachers/</a:t>
            </a:r>
            <a:r>
              <a:rPr lang="en-US" sz="2400" dirty="0" err="1"/>
              <a:t>Asatidz</a:t>
            </a:r>
            <a:r>
              <a:rPr lang="en-US" sz="2400" dirty="0"/>
              <a:t>; </a:t>
            </a:r>
            <a:endParaRPr lang="en-US" sz="2400" dirty="0" smtClean="0"/>
          </a:p>
          <a:p>
            <a:pPr lvl="1"/>
            <a:r>
              <a:rPr lang="en-US" sz="2400" dirty="0" smtClean="0"/>
              <a:t>Indigenous </a:t>
            </a:r>
            <a:r>
              <a:rPr lang="en-US" sz="2400" dirty="0"/>
              <a:t>Peoples Education (</a:t>
            </a:r>
            <a:r>
              <a:rPr lang="en-US" sz="2400" dirty="0" err="1"/>
              <a:t>IPEd</a:t>
            </a:r>
            <a:r>
              <a:rPr lang="en-US" sz="2400" dirty="0"/>
              <a:t>) teachers; </a:t>
            </a:r>
            <a:endParaRPr lang="en-US" sz="2400" dirty="0" smtClean="0"/>
          </a:p>
          <a:p>
            <a:pPr lvl="1"/>
            <a:r>
              <a:rPr lang="en-US" sz="2400" dirty="0" smtClean="0"/>
              <a:t>Special </a:t>
            </a:r>
            <a:r>
              <a:rPr lang="en-US" sz="2400" dirty="0"/>
              <a:t>Education Teacher I-IV; </a:t>
            </a:r>
            <a:endParaRPr lang="en-US" sz="2400" dirty="0" smtClean="0"/>
          </a:p>
          <a:p>
            <a:pPr lvl="1"/>
            <a:r>
              <a:rPr lang="en-US" sz="2400" dirty="0" smtClean="0"/>
              <a:t>Senior </a:t>
            </a:r>
            <a:r>
              <a:rPr lang="en-US" sz="2400" dirty="0"/>
              <a:t>High School teachers (including those who are in probationary status), and </a:t>
            </a:r>
            <a:endParaRPr lang="en-US" sz="2400" dirty="0" smtClean="0"/>
          </a:p>
          <a:p>
            <a:pPr lvl="1"/>
            <a:r>
              <a:rPr lang="en-US" sz="2400" dirty="0" smtClean="0"/>
              <a:t>Special </a:t>
            </a:r>
            <a:r>
              <a:rPr lang="en-US" sz="2400" dirty="0"/>
              <a:t>Science Teacher I.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150812" y="0"/>
            <a:ext cx="11428572" cy="903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600" b="1" dirty="0" smtClean="0">
                <a:solidFill>
                  <a:schemeClr val="bg1"/>
                </a:solidFill>
              </a:rPr>
              <a:t>Which e-SAT form should Teachers and Master Teachers take?</a:t>
            </a:r>
            <a:endParaRPr lang="en-PH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989156"/>
            <a:ext cx="10969943" cy="611045"/>
          </a:xfrm>
        </p:spPr>
        <p:txBody>
          <a:bodyPr/>
          <a:lstStyle/>
          <a:p>
            <a:pPr algn="l"/>
            <a:r>
              <a:rPr lang="en-US" sz="2400" b="1" dirty="0" err="1" smtClean="0"/>
              <a:t>eSAT</a:t>
            </a:r>
            <a:r>
              <a:rPr lang="en-US" sz="2400" b="1" dirty="0" smtClean="0"/>
              <a:t> Form for Master Teacher I-IV</a:t>
            </a:r>
            <a:endParaRPr lang="en-US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828800"/>
            <a:ext cx="10969943" cy="44599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SAT-RPMS for Master Teacher I-IV (Highly Proficient Teachers) is for Master Teacher I to Master Teacher IV, which include: </a:t>
            </a:r>
            <a:endParaRPr lang="en-US" dirty="0" smtClean="0"/>
          </a:p>
          <a:p>
            <a:pPr lvl="1"/>
            <a:r>
              <a:rPr lang="en-US" dirty="0" smtClean="0"/>
              <a:t>implementers </a:t>
            </a:r>
            <a:r>
              <a:rPr lang="en-US" dirty="0"/>
              <a:t>of Alternative Learning System (ALS); </a:t>
            </a:r>
            <a:endParaRPr lang="en-US" dirty="0" smtClean="0"/>
          </a:p>
          <a:p>
            <a:pPr lvl="1"/>
            <a:r>
              <a:rPr lang="en-US" dirty="0" smtClean="0"/>
              <a:t>Madrasah </a:t>
            </a:r>
            <a:r>
              <a:rPr lang="en-US" dirty="0"/>
              <a:t>Education teachers/</a:t>
            </a:r>
            <a:r>
              <a:rPr lang="en-US" dirty="0" err="1"/>
              <a:t>Asatidz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Indigenous </a:t>
            </a:r>
            <a:r>
              <a:rPr lang="en-US" dirty="0"/>
              <a:t>Peoples Education (</a:t>
            </a:r>
            <a:r>
              <a:rPr lang="en-US" dirty="0" err="1"/>
              <a:t>IPEd</a:t>
            </a:r>
            <a:r>
              <a:rPr lang="en-US" dirty="0"/>
              <a:t>) teachers; </a:t>
            </a:r>
            <a:endParaRPr lang="en-US" dirty="0" smtClean="0"/>
          </a:p>
          <a:p>
            <a:pPr lvl="1"/>
            <a:r>
              <a:rPr lang="en-US" dirty="0" smtClean="0"/>
              <a:t>Special </a:t>
            </a:r>
            <a:r>
              <a:rPr lang="en-US" dirty="0"/>
              <a:t>Education Teacher V; </a:t>
            </a:r>
            <a:endParaRPr lang="en-US" dirty="0" smtClean="0"/>
          </a:p>
          <a:p>
            <a:pPr lvl="1"/>
            <a:r>
              <a:rPr lang="en-US" dirty="0" smtClean="0"/>
              <a:t>Senior </a:t>
            </a:r>
            <a:r>
              <a:rPr lang="en-US" dirty="0"/>
              <a:t>High School teachers (including those who are in probationary status).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 txBox="1">
            <a:spLocks/>
          </p:cNvSpPr>
          <p:nvPr/>
        </p:nvSpPr>
        <p:spPr>
          <a:xfrm>
            <a:off x="150812" y="10970"/>
            <a:ext cx="11428572" cy="903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PH" sz="2600" b="1" dirty="0" smtClean="0">
                <a:solidFill>
                  <a:schemeClr val="bg1"/>
                </a:solidFill>
              </a:rPr>
              <a:t>Which e-SAT form should Teachers and Master Teachers take?</a:t>
            </a:r>
            <a:endParaRPr lang="en-PH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5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Why should you take the e-SAT?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ABE1A09-D149-4E9A-896C-53B6F39294F0}"/>
              </a:ext>
            </a:extLst>
          </p:cNvPr>
          <p:cNvSpPr/>
          <p:nvPr/>
        </p:nvSpPr>
        <p:spPr>
          <a:xfrm>
            <a:off x="4875212" y="1143000"/>
            <a:ext cx="662622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300" dirty="0">
                <a:solidFill>
                  <a:srgbClr val="000000"/>
                </a:solidFill>
                <a:latin typeface="Helvetica" panose="020B0604020202030204" pitchFamily="34" charset="0"/>
              </a:rPr>
              <a:t>The e-SAT is a self-assessment tool that </a:t>
            </a:r>
            <a:r>
              <a:rPr lang="en-PH" sz="3300" b="1" dirty="0">
                <a:solidFill>
                  <a:srgbClr val="0000FF"/>
                </a:solidFill>
                <a:latin typeface="Helvetica" panose="020B0604020202030204" pitchFamily="34" charset="0"/>
              </a:rPr>
              <a:t>helps you to reflect</a:t>
            </a:r>
            <a:r>
              <a:rPr lang="en-PH" sz="3300" dirty="0">
                <a:solidFill>
                  <a:srgbClr val="000000"/>
                </a:solidFill>
                <a:latin typeface="Helvetica" panose="020B0604020202030204" pitchFamily="34" charset="0"/>
              </a:rPr>
              <a:t> on the different objectives related to your professional work.</a:t>
            </a:r>
          </a:p>
          <a:p>
            <a:endParaRPr lang="en-PH" sz="3300" dirty="0">
              <a:solidFill>
                <a:srgbClr val="000000"/>
              </a:solidFill>
              <a:latin typeface="Helvetica" panose="020B0604020202030204" pitchFamily="34" charset="0"/>
            </a:endParaRPr>
          </a:p>
          <a:p>
            <a:r>
              <a:rPr lang="en-PH" sz="3300" b="1" dirty="0">
                <a:solidFill>
                  <a:srgbClr val="0000FF"/>
                </a:solidFill>
                <a:latin typeface="Helvetica" panose="020B0604020202030204" pitchFamily="34" charset="0"/>
              </a:rPr>
              <a:t>The results of the self-assessment will guide you</a:t>
            </a:r>
            <a:r>
              <a:rPr lang="en-PH" sz="3300" dirty="0">
                <a:solidFill>
                  <a:srgbClr val="000000"/>
                </a:solidFill>
                <a:latin typeface="Helvetica" panose="020B0604020202030204" pitchFamily="34" charset="0"/>
              </a:rPr>
              <a:t> on which RPMS indicators you must improve and the areas where you need coaching and mentoring. </a:t>
            </a:r>
            <a:endParaRPr lang="en-PH" sz="3300" dirty="0">
              <a:latin typeface="Helvetica" panose="020B0604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E31560-017A-4DE9-AF15-08A90292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255102"/>
            <a:ext cx="3276600" cy="42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How do you open and set-up the e-SAT file? 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600201"/>
            <a:ext cx="8228171" cy="1371599"/>
          </a:xfrm>
        </p:spPr>
        <p:txBody>
          <a:bodyPr/>
          <a:lstStyle/>
          <a:p>
            <a:r>
              <a:rPr lang="en-US" dirty="0"/>
              <a:t>Download the e-SAT.v8.zip </a:t>
            </a:r>
            <a:r>
              <a:rPr lang="en-US" dirty="0" smtClean="0"/>
              <a:t>from </a:t>
            </a:r>
            <a:r>
              <a:rPr lang="en-US" b="1" dirty="0" smtClean="0">
                <a:hlinkClick r:id="rId2"/>
              </a:rPr>
              <a:t>http</a:t>
            </a:r>
            <a:r>
              <a:rPr lang="en-US" b="1" dirty="0">
                <a:hlinkClick r:id="rId2"/>
              </a:rPr>
              <a:t>://deped.in/eSATPackage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939143"/>
            <a:ext cx="6553200" cy="3164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3212" y="3720089"/>
            <a:ext cx="38674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The SAT folder and subfolders need to be extracted from the compressed folder file. </a:t>
            </a:r>
            <a:endParaRPr lang="en-US" sz="240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Preliminaries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409700"/>
            <a:ext cx="10744199" cy="137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Step 1. Extract the files. 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Extract </a:t>
            </a:r>
            <a:r>
              <a:rPr lang="en-US" sz="2400" dirty="0"/>
              <a:t>the e-SAT.v8 folder from the compressed folder file and </a:t>
            </a:r>
            <a:r>
              <a:rPr lang="en-US" sz="2400" b="1" dirty="0"/>
              <a:t>save it on the Desktop</a:t>
            </a:r>
            <a:r>
              <a:rPr lang="en-US" sz="2400" dirty="0"/>
              <a:t>. 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27012" y="78243"/>
            <a:ext cx="10360501" cy="759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How do you open and set-up the e-SAT file?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2"/>
          <a:stretch/>
        </p:blipFill>
        <p:spPr>
          <a:xfrm>
            <a:off x="6399212" y="3200400"/>
            <a:ext cx="5387975" cy="2870200"/>
          </a:xfrm>
          <a:prstGeom prst="rect">
            <a:avLst/>
          </a:prstGeom>
          <a:ln w="38100">
            <a:solidFill>
              <a:srgbClr val="A40000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5613" y="3287485"/>
            <a:ext cx="5714999" cy="2565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Step 2. Open the SAT Survey file. 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Go to your Desktop and open the folder. Inside, you will see two subfolders: a) </a:t>
            </a:r>
            <a:r>
              <a:rPr lang="en-US" sz="2400" b="1" dirty="0" smtClean="0"/>
              <a:t>Survey folder</a:t>
            </a:r>
            <a:r>
              <a:rPr lang="en-US" sz="2400" dirty="0" smtClean="0"/>
              <a:t>, which contains the e-SAT Excel file; and b) </a:t>
            </a:r>
            <a:r>
              <a:rPr lang="en-US" sz="2400" b="1" dirty="0" smtClean="0"/>
              <a:t>Reports Package folder</a:t>
            </a:r>
            <a:r>
              <a:rPr lang="en-US" sz="2400" dirty="0" smtClean="0"/>
              <a:t>, where you will store your exported data. 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00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914401"/>
            <a:ext cx="10744199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Step </a:t>
            </a:r>
            <a:r>
              <a:rPr lang="en-US" sz="2400" b="1" dirty="0" smtClean="0">
                <a:solidFill>
                  <a:srgbClr val="0000FF"/>
                </a:solidFill>
              </a:rPr>
              <a:t>3. Enable Macros. </a:t>
            </a:r>
            <a:r>
              <a:rPr lang="en-US" sz="2400" b="1" dirty="0" smtClean="0"/>
              <a:t>Enable Editing. Then click Enable Macros. 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27012" y="78243"/>
            <a:ext cx="10360501" cy="759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How do you open and set-up the e-SAT file?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72"/>
          <a:stretch/>
        </p:blipFill>
        <p:spPr>
          <a:xfrm>
            <a:off x="647700" y="1636295"/>
            <a:ext cx="5180011" cy="4615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7"/>
          <a:stretch/>
        </p:blipFill>
        <p:spPr>
          <a:xfrm>
            <a:off x="6704012" y="1600200"/>
            <a:ext cx="4879337" cy="4480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2"/>
          <a:stretch/>
        </p:blipFill>
        <p:spPr>
          <a:xfrm>
            <a:off x="3275012" y="838200"/>
            <a:ext cx="3103555" cy="1907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2"/>
          <a:stretch/>
        </p:blipFill>
        <p:spPr>
          <a:xfrm>
            <a:off x="7237411" y="838200"/>
            <a:ext cx="3103555" cy="19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r="13275"/>
          <a:stretch/>
        </p:blipFill>
        <p:spPr>
          <a:xfrm>
            <a:off x="5393404" y="1727990"/>
            <a:ext cx="6463379" cy="4051073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1992" y="1141908"/>
            <a:ext cx="1074419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Step 4. Identify School Information and Computer ID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41992" y="2045367"/>
            <a:ext cx="49514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lick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Identify School Information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”. 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Input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the needed information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by clicking the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drop down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arrow. Select the grade level classification of your 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school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e.g., Elementary School or Secondary School, 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Region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Division, School. 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sz="2400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912955"/>
            <a:ext cx="10969943" cy="611045"/>
          </a:xfrm>
        </p:spPr>
        <p:txBody>
          <a:bodyPr/>
          <a:lstStyle/>
          <a:p>
            <a:pPr algn="l"/>
            <a:r>
              <a:rPr lang="en-US" sz="2400" b="1" dirty="0" smtClean="0"/>
              <a:t>Assign Computer ID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576138"/>
            <a:ext cx="4912827" cy="445991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LcPeriod" startAt="3"/>
            </a:pPr>
            <a:r>
              <a:rPr lang="en-US" sz="2400" dirty="0" smtClean="0"/>
              <a:t>If </a:t>
            </a:r>
            <a:r>
              <a:rPr lang="en-US" sz="2400" dirty="0"/>
              <a:t>multiple computers will be used in accomplishing </a:t>
            </a:r>
            <a:r>
              <a:rPr lang="en-US" sz="2400" dirty="0" smtClean="0"/>
              <a:t>e-SAT</a:t>
            </a:r>
            <a:r>
              <a:rPr lang="en-US" sz="2400" dirty="0"/>
              <a:t>, the ICT coordinator should assign number to </a:t>
            </a:r>
            <a:r>
              <a:rPr lang="en-US" sz="2400" dirty="0" smtClean="0"/>
              <a:t> each </a:t>
            </a:r>
            <a:r>
              <a:rPr lang="en-US" sz="2400" dirty="0"/>
              <a:t>of the computers. The number corresponds to </a:t>
            </a:r>
            <a:r>
              <a:rPr lang="en-US" sz="2400" dirty="0" smtClean="0"/>
              <a:t> a </a:t>
            </a:r>
            <a:r>
              <a:rPr lang="en-US" sz="2400" dirty="0"/>
              <a:t>letter, e.g., Computer 1 is A, Computer 2 is B, and so on. This will be the Computer ID. </a:t>
            </a:r>
            <a:r>
              <a:rPr lang="en-US" sz="2400" dirty="0" smtClean="0"/>
              <a:t> </a:t>
            </a:r>
          </a:p>
          <a:p>
            <a:pPr marL="514350" indent="-514350">
              <a:buFont typeface="+mj-lt"/>
              <a:buAutoNum type="romanLcPeriod" startAt="3"/>
            </a:pPr>
            <a:r>
              <a:rPr lang="en-US" sz="2400" dirty="0" smtClean="0"/>
              <a:t>Click </a:t>
            </a:r>
            <a:r>
              <a:rPr lang="en-US" sz="2400" dirty="0"/>
              <a:t>“</a:t>
            </a:r>
            <a:r>
              <a:rPr lang="en-US" sz="2400" b="1" dirty="0"/>
              <a:t>Set</a:t>
            </a:r>
            <a:r>
              <a:rPr lang="en-US" sz="2400" dirty="0"/>
              <a:t>” if all the needed information have been </a:t>
            </a:r>
            <a:r>
              <a:rPr lang="en-US" sz="2400" dirty="0" smtClean="0"/>
              <a:t>provided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/>
          <a:stretch/>
        </p:blipFill>
        <p:spPr>
          <a:xfrm>
            <a:off x="5522268" y="1371600"/>
            <a:ext cx="6241440" cy="44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981200"/>
            <a:ext cx="5998885" cy="3552871"/>
          </a:xfrm>
        </p:spPr>
      </p:pic>
      <p:sp>
        <p:nvSpPr>
          <p:cNvPr id="6" name="Rectangle 5"/>
          <p:cNvSpPr/>
          <p:nvPr/>
        </p:nvSpPr>
        <p:spPr>
          <a:xfrm>
            <a:off x="6551612" y="1685368"/>
            <a:ext cx="4725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There are schools that have the same name within a Division/Region. Please ensure that you input the correct school by checking the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School ID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. </a:t>
            </a:r>
            <a:endParaRPr lang="en-US" sz="2400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51612" y="3869056"/>
            <a:ext cx="5410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In cases where School/School ID cannot be found in the e-SAT, </a:t>
            </a:r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use the paper-and-pen version of SAT-RPMS.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See pages 205-216 of the Updated RPMS Manual or visit: </a:t>
            </a: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http://deped.in/RPMSY1TOOLS2019</a:t>
            </a:r>
            <a:endParaRPr lang="en-US" sz="2400" b="1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9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2057400"/>
            <a:ext cx="10969943" cy="2971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Once the e-SAT has been set up, Teachers can now take </a:t>
            </a:r>
            <a:r>
              <a:rPr lang="en-US" dirty="0"/>
              <a:t>the electronic Self-Assessment Tool. </a:t>
            </a:r>
            <a:endParaRPr lang="en-US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FF"/>
                </a:solidFill>
              </a:rPr>
              <a:t>Please </a:t>
            </a:r>
            <a:r>
              <a:rPr lang="en-US" b="1" dirty="0">
                <a:solidFill>
                  <a:srgbClr val="0000FF"/>
                </a:solidFill>
              </a:rPr>
              <a:t>refer to e-SAT Guide for Teachers and Master Teachers. </a:t>
            </a:r>
            <a:endParaRPr lang="en-US" b="1" dirty="0" smtClean="0">
              <a:solidFill>
                <a:srgbClr val="0000FF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8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How do you take the e-SAT file? (for Teachers)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3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356815" y="1295400"/>
            <a:ext cx="579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2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1: Accomplish the Participant Consent Form.</a:t>
            </a:r>
          </a:p>
          <a:p>
            <a:endParaRPr lang="en-PH" sz="3200" dirty="0">
              <a:solidFill>
                <a:srgbClr val="000000"/>
              </a:solidFill>
              <a:latin typeface="Helvetica" panose="020B0604020202030204" pitchFamily="34" charset="0"/>
            </a:endParaRPr>
          </a:p>
          <a:p>
            <a:pPr marL="723900" indent="-723900">
              <a:buAutoNum type="arabicPeriod"/>
            </a:pPr>
            <a:r>
              <a:rPr lang="en-PH" sz="3200" dirty="0">
                <a:solidFill>
                  <a:srgbClr val="000000"/>
                </a:solidFill>
                <a:latin typeface="Helvetica" panose="020B0604020202030204" pitchFamily="34" charset="0"/>
              </a:rPr>
              <a:t>Click “</a:t>
            </a:r>
            <a:r>
              <a:rPr lang="en-PH" sz="3200" b="1" dirty="0">
                <a:solidFill>
                  <a:srgbClr val="000000"/>
                </a:solidFill>
                <a:latin typeface="Helvetica" panose="020B0604020202030204" pitchFamily="34" charset="0"/>
              </a:rPr>
              <a:t>Start Survey</a:t>
            </a:r>
            <a:r>
              <a:rPr lang="en-PH" sz="3200" dirty="0">
                <a:solidFill>
                  <a:srgbClr val="000000"/>
                </a:solidFill>
                <a:latin typeface="Helvetica" panose="020B0604020202030204" pitchFamily="34" charset="0"/>
              </a:rPr>
              <a:t>” to begin.</a:t>
            </a:r>
          </a:p>
          <a:p>
            <a:pPr marL="723900" indent="-723900">
              <a:buAutoNum type="arabicPeriod"/>
            </a:pPr>
            <a:r>
              <a:rPr lang="en-PH" sz="3200" dirty="0">
                <a:solidFill>
                  <a:srgbClr val="000000"/>
                </a:solidFill>
                <a:latin typeface="Helvetica" panose="020B0604020202030204" pitchFamily="34" charset="0"/>
              </a:rPr>
              <a:t>Accomplish the Participant Consent Form by clicking “</a:t>
            </a:r>
            <a:r>
              <a:rPr lang="en-PH" sz="3200" b="1" dirty="0">
                <a:solidFill>
                  <a:srgbClr val="000000"/>
                </a:solidFill>
                <a:latin typeface="Helvetica" panose="020B0604020202030204" pitchFamily="34" charset="0"/>
              </a:rPr>
              <a:t>I Consent</a:t>
            </a:r>
            <a:r>
              <a:rPr lang="en-PH" sz="3200" dirty="0">
                <a:solidFill>
                  <a:srgbClr val="000000"/>
                </a:solidFill>
                <a:latin typeface="Helvetica" panose="020B0604020202030204" pitchFamily="34" charset="0"/>
              </a:rPr>
              <a:t>” or “</a:t>
            </a:r>
            <a:r>
              <a:rPr lang="en-PH" sz="3200" b="1" dirty="0">
                <a:solidFill>
                  <a:srgbClr val="000000"/>
                </a:solidFill>
                <a:latin typeface="Helvetica" panose="020B0604020202030204" pitchFamily="34" charset="0"/>
              </a:rPr>
              <a:t>I Do Not Consent</a:t>
            </a:r>
            <a:r>
              <a:rPr lang="en-PH" sz="3200" dirty="0">
                <a:solidFill>
                  <a:srgbClr val="000000"/>
                </a:solidFill>
                <a:latin typeface="Helvetica" panose="020B0604020202030204" pitchFamily="34" charset="0"/>
              </a:rPr>
              <a:t>”.</a:t>
            </a:r>
            <a:endParaRPr lang="en-PH" sz="3200" i="1" dirty="0">
              <a:solidFill>
                <a:srgbClr val="000000"/>
              </a:solidFill>
              <a:latin typeface="Helvetica" panose="020B0604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3995DF-A170-44C6-AE77-C12C11AF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471642"/>
            <a:ext cx="530262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338417" y="959108"/>
            <a:ext cx="537598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2: Accomplish Part I: Demographic Profile.</a:t>
            </a:r>
          </a:p>
          <a:p>
            <a:endParaRPr lang="en-PH" sz="2800" dirty="0">
              <a:solidFill>
                <a:srgbClr val="000000"/>
              </a:solidFill>
              <a:latin typeface="Helvetica" panose="020B0604020202030204" pitchFamily="34" charset="0"/>
            </a:endParaRPr>
          </a:p>
          <a:p>
            <a:pPr marL="723900" indent="-723900">
              <a:buAutoNum type="arabicPeriod"/>
            </a:pPr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Tick the circle of the demographic information applicable to you.</a:t>
            </a:r>
          </a:p>
          <a:p>
            <a:pPr marL="723900" indent="-723900">
              <a:buAutoNum type="arabicPeriod"/>
            </a:pPr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Scroll down to see and answer the rest of the items on the page.</a:t>
            </a:r>
          </a:p>
          <a:p>
            <a:pPr marL="723900" indent="-723900">
              <a:buAutoNum type="arabicPeriod"/>
            </a:pPr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Click “</a:t>
            </a:r>
            <a:r>
              <a:rPr lang="en-PH" sz="2800" b="1" dirty="0">
                <a:solidFill>
                  <a:srgbClr val="000000"/>
                </a:solidFill>
                <a:latin typeface="Helvetica" panose="020B0604020202030204" pitchFamily="34" charset="0"/>
              </a:rPr>
              <a:t>Next</a:t>
            </a:r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” to proceed to the next page.</a:t>
            </a:r>
            <a:endParaRPr lang="en-PH" sz="2800" i="1" dirty="0">
              <a:solidFill>
                <a:srgbClr val="000000"/>
              </a:solidFill>
              <a:latin typeface="Helvetica" panose="020B0604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721906-F952-4E6C-989B-9D12D782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356" y="1066800"/>
            <a:ext cx="4917916" cy="3399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B9608D-46FA-402C-A705-E2364671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12" y="3069346"/>
            <a:ext cx="5375989" cy="3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343318" y="1012954"/>
            <a:ext cx="558932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3: Answer the e-SAT Objectives appropriate to your position.</a:t>
            </a:r>
          </a:p>
          <a:p>
            <a:endParaRPr lang="en-PH" sz="2800" b="1" dirty="0">
              <a:solidFill>
                <a:srgbClr val="0000FF"/>
              </a:solidFill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Tick the circle that corresponds to how you rate the objectives based on: (1) level of capability and (2) level of priority for development.</a:t>
            </a:r>
          </a:p>
          <a:p>
            <a:endParaRPr lang="en-PH" sz="2800" dirty="0">
              <a:latin typeface="Helvetica" panose="020B0604020202030204" pitchFamily="34" charset="0"/>
            </a:endParaRPr>
          </a:p>
          <a:p>
            <a:r>
              <a:rPr lang="en-PH" sz="2800" b="1" dirty="0">
                <a:latin typeface="Helvetica" panose="020B0604020202030204" pitchFamily="34" charset="0"/>
              </a:rPr>
              <a:t>Please answer the e-SAT objectives honestly.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EA0362-F02C-47BE-92C3-1DF7C7E2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81" y="1371600"/>
            <a:ext cx="5589326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9012" y="2645344"/>
            <a:ext cx="10363200" cy="314278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>clarify performance expectations and determine which competencies to focus on;</a:t>
            </a:r>
          </a:p>
          <a:p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>monitor the progression or improvement of teacher competencies;</a:t>
            </a:r>
          </a:p>
          <a:p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>validate whether the interventions provided are effective; and</a:t>
            </a:r>
          </a:p>
          <a:p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>guide discussions about goal-setting and professional development needs.</a:t>
            </a:r>
            <a:b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/>
            </a:r>
            <a:b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</a:br>
            <a:endParaRPr lang="en-US" sz="2400" dirty="0">
              <a:latin typeface="Arial" pitchFamily="34" charset="0"/>
              <a:ea typeface="Helvetica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9012" y="1073446"/>
            <a:ext cx="998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>The </a:t>
            </a:r>
            <a:r>
              <a:rPr lang="en-US" sz="2400" dirty="0">
                <a:solidFill>
                  <a:srgbClr val="0432FF"/>
                </a:solidFill>
                <a:latin typeface="Arial" pitchFamily="34" charset="0"/>
                <a:ea typeface="Helvetica" charset="0"/>
                <a:cs typeface="Arial" pitchFamily="34" charset="0"/>
              </a:rPr>
              <a:t>Self-Assessment Tool </a:t>
            </a:r>
            <a:r>
              <a:rPr lang="en-US" sz="2400" dirty="0">
                <a:latin typeface="Arial" pitchFamily="34" charset="0"/>
                <a:ea typeface="Helvetica" charset="0"/>
                <a:cs typeface="Arial" pitchFamily="34" charset="0"/>
              </a:rPr>
              <a:t>is a common tool for assessing teacher performance that can be used as a starting point for informal purposes of self-reflection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1269" y="142022"/>
            <a:ext cx="647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PH" b="1" dirty="0">
                <a:solidFill>
                  <a:prstClr val="white"/>
                </a:solidFill>
                <a:latin typeface="Arial" pitchFamily="34" charset="0"/>
                <a:ea typeface="Helvetica" charset="0"/>
                <a:cs typeface="Arial" pitchFamily="34" charset="0"/>
              </a:rPr>
              <a:t>RPMS </a:t>
            </a:r>
            <a:r>
              <a:rPr lang="en-PH" b="1">
                <a:solidFill>
                  <a:prstClr val="white"/>
                </a:solidFill>
                <a:latin typeface="Arial" pitchFamily="34" charset="0"/>
                <a:ea typeface="Helvetica" charset="0"/>
                <a:cs typeface="Arial" pitchFamily="34" charset="0"/>
              </a:rPr>
              <a:t>SELF-ASSESSMENT TOOLS</a:t>
            </a:r>
            <a:endParaRPr lang="en-US" b="1" dirty="0">
              <a:solidFill>
                <a:prstClr val="white"/>
              </a:solidFill>
              <a:latin typeface="Arial" pitchFamily="34" charset="0"/>
              <a:ea typeface="Helvetica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0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608012" y="1659285"/>
            <a:ext cx="59796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4: Answer the Core Behavioral Competencies.</a:t>
            </a:r>
          </a:p>
          <a:p>
            <a:endParaRPr lang="en-PH" sz="2800" b="1" dirty="0">
              <a:solidFill>
                <a:srgbClr val="0000FF"/>
              </a:solidFill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Tick the box of the behavioral indicators that you demonstrated during the performance cycle.</a:t>
            </a:r>
          </a:p>
          <a:p>
            <a:endParaRPr lang="en-PH" sz="2800" dirty="0"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Click “</a:t>
            </a:r>
            <a:r>
              <a:rPr lang="en-PH" sz="2800" b="1" dirty="0">
                <a:latin typeface="Helvetica" panose="020B0604020202030204" pitchFamily="34" charset="0"/>
              </a:rPr>
              <a:t>Submit</a:t>
            </a:r>
            <a:r>
              <a:rPr lang="en-PH" sz="2800" dirty="0">
                <a:latin typeface="Helvetica" panose="020B0604020202030204" pitchFamily="34" charset="0"/>
              </a:rPr>
              <a:t>” when you are done.</a:t>
            </a:r>
            <a:endParaRPr lang="en-PH" sz="2800" b="1" dirty="0">
              <a:latin typeface="Helvetica" panose="020B06040202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17DC80B-FFF8-4EE3-9D6E-E16548347A4B}"/>
              </a:ext>
            </a:extLst>
          </p:cNvPr>
          <p:cNvGrpSpPr/>
          <p:nvPr/>
        </p:nvGrpSpPr>
        <p:grpSpPr>
          <a:xfrm>
            <a:off x="6780212" y="1143000"/>
            <a:ext cx="4272999" cy="5486400"/>
            <a:chOff x="6780212" y="1143000"/>
            <a:chExt cx="4272999" cy="548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358D996-BF49-4D5E-81B4-1AF02AFE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212" y="1143000"/>
              <a:ext cx="4272999" cy="54864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6D1DB10-0EE4-49FD-856A-AFD30ED04BAE}"/>
                </a:ext>
              </a:extLst>
            </p:cNvPr>
            <p:cNvSpPr/>
            <p:nvPr/>
          </p:nvSpPr>
          <p:spPr>
            <a:xfrm>
              <a:off x="6780212" y="5943600"/>
              <a:ext cx="12192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191211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455612" y="1443841"/>
            <a:ext cx="3657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5: View your assessment.</a:t>
            </a:r>
          </a:p>
          <a:p>
            <a:endParaRPr lang="en-PH" sz="2800" b="1" dirty="0">
              <a:solidFill>
                <a:srgbClr val="0000FF"/>
              </a:solidFill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A dialog box will pop up, informing you that your assessment has been stored.</a:t>
            </a:r>
          </a:p>
          <a:p>
            <a:endParaRPr lang="en-PH" sz="2800" dirty="0"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Click “</a:t>
            </a:r>
            <a:r>
              <a:rPr lang="en-PH" sz="2800" b="1" dirty="0">
                <a:latin typeface="Helvetica" panose="020B0604020202030204" pitchFamily="34" charset="0"/>
              </a:rPr>
              <a:t>OK</a:t>
            </a:r>
            <a:r>
              <a:rPr lang="en-PH" sz="2800" dirty="0">
                <a:latin typeface="Helvetica" panose="020B0604020202030204" pitchFamily="34" charset="0"/>
              </a:rPr>
              <a:t>”.</a:t>
            </a:r>
            <a:endParaRPr lang="en-PH" sz="2800" b="1" dirty="0">
              <a:latin typeface="Helvetica" panose="020B0604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B8DD57-00BD-4F17-95D1-2B2263C0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24" y="1295400"/>
            <a:ext cx="7311166" cy="48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227012" y="1371600"/>
            <a:ext cx="62556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dirty="0">
                <a:latin typeface="Helvetica" panose="020B0604020202030204" pitchFamily="34" charset="0"/>
              </a:rPr>
              <a:t>To review your assessment results:</a:t>
            </a:r>
          </a:p>
          <a:p>
            <a:endParaRPr lang="en-PH" sz="2800" dirty="0">
              <a:latin typeface="Helvetica" panose="020B0604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PH" sz="2800" dirty="0">
                <a:latin typeface="Helvetica" panose="020B0604020202030204" pitchFamily="34" charset="0"/>
              </a:rPr>
              <a:t>Click </a:t>
            </a:r>
            <a:r>
              <a:rPr lang="en-PH" sz="2800" b="1" dirty="0">
                <a:latin typeface="Helvetica" panose="020B0604020202030204" pitchFamily="34" charset="0"/>
              </a:rPr>
              <a:t>“Summary Answers” </a:t>
            </a:r>
            <a:r>
              <a:rPr lang="en-PH" sz="2800" dirty="0">
                <a:latin typeface="Helvetica" panose="020B0604020202030204" pitchFamily="34" charset="0"/>
              </a:rPr>
              <a:t>to review your assessment results.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2800" dirty="0">
                <a:latin typeface="Helvetica" panose="020B0604020202030204" pitchFamily="34" charset="0"/>
              </a:rPr>
              <a:t>Click </a:t>
            </a:r>
            <a:r>
              <a:rPr lang="en-PH" sz="2800" b="1" dirty="0">
                <a:latin typeface="Helvetica" panose="020B0604020202030204" pitchFamily="34" charset="0"/>
              </a:rPr>
              <a:t>“Objectives” </a:t>
            </a:r>
            <a:r>
              <a:rPr lang="en-PH" sz="2800" dirty="0">
                <a:latin typeface="Helvetica" panose="020B0604020202030204" pitchFamily="34" charset="0"/>
              </a:rPr>
              <a:t>to review your assessment of e-SAT objectives.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2800" dirty="0">
                <a:latin typeface="Helvetica" panose="020B0604020202030204" pitchFamily="34" charset="0"/>
              </a:rPr>
              <a:t>Click </a:t>
            </a:r>
            <a:r>
              <a:rPr lang="en-PH" sz="2800" b="1" dirty="0">
                <a:latin typeface="Helvetica" panose="020B0604020202030204" pitchFamily="34" charset="0"/>
              </a:rPr>
              <a:t>“Core Behavioral Competencies” </a:t>
            </a:r>
            <a:r>
              <a:rPr lang="en-PH" sz="2800" dirty="0">
                <a:latin typeface="Helvetica" panose="020B0604020202030204" pitchFamily="34" charset="0"/>
              </a:rPr>
              <a:t>to review your rating of Core Behavioral Competencies.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693385-9411-4B82-AE33-FC518DA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838200"/>
            <a:ext cx="544426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6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455612" y="1143000"/>
            <a:ext cx="3657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6: Print your data.</a:t>
            </a:r>
          </a:p>
          <a:p>
            <a:endParaRPr lang="en-PH" sz="2800" b="1" dirty="0">
              <a:solidFill>
                <a:srgbClr val="0000FF"/>
              </a:solidFill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Note: The ICT personnel should ensure that the computer is connected to the printer using the File and Print Options in MS Excel.</a:t>
            </a:r>
            <a:endParaRPr lang="en-PH" sz="2800" b="1" dirty="0">
              <a:latin typeface="Helvetica" panose="020B0604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F0C865A-DC84-44B8-863E-ACECB083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39" y="1562100"/>
            <a:ext cx="79057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take the e-SAT?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437047" y="1659285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7: Click “Finish” to protect your data.</a:t>
            </a:r>
          </a:p>
          <a:p>
            <a:endParaRPr lang="en-PH" sz="2800" b="1" dirty="0">
              <a:solidFill>
                <a:srgbClr val="0000FF"/>
              </a:solidFill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Once you have printed your SAT data, click “Finish” to protect your data.</a:t>
            </a:r>
            <a:endParaRPr lang="en-PH" sz="2800" b="1" dirty="0">
              <a:latin typeface="Helvetica" panose="020B0604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B50E89-737E-4BA6-B140-9A3AD827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73" y="1524000"/>
            <a:ext cx="7391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1828800"/>
            <a:ext cx="10969943" cy="611045"/>
          </a:xfrm>
        </p:spPr>
        <p:txBody>
          <a:bodyPr/>
          <a:lstStyle/>
          <a:p>
            <a:pPr algn="l"/>
            <a:r>
              <a:rPr lang="en-US" b="1" dirty="0" smtClean="0"/>
              <a:t>(For ICT School Coordinator/School Head)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112" y="2971800"/>
            <a:ext cx="9372600" cy="1981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</a:t>
            </a:r>
            <a:r>
              <a:rPr lang="en-US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all teachers have completed the e-SAT survey</a:t>
            </a:r>
            <a:r>
              <a:rPr lang="en-US" b="1" dirty="0"/>
              <a:t>, </a:t>
            </a:r>
            <a:r>
              <a:rPr lang="en-US" dirty="0"/>
              <a:t>you can now export and collect the e-SAT data.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2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2" y="3276600"/>
            <a:ext cx="10360501" cy="150018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How do you export the e-SAT file</a:t>
            </a:r>
            <a:r>
              <a:rPr lang="en-US" sz="3200" b="1" smtClean="0">
                <a:solidFill>
                  <a:srgbClr val="0000FF"/>
                </a:solidFill>
              </a:rPr>
              <a:t>? </a:t>
            </a:r>
          </a:p>
          <a:p>
            <a:r>
              <a:rPr lang="en-US" sz="3200" b="1" dirty="0" smtClean="0">
                <a:solidFill>
                  <a:srgbClr val="0000FF"/>
                </a:solidFill>
              </a:rPr>
              <a:t>(for ICT Personnel)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export the e-SAT data?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379412" y="1524000"/>
            <a:ext cx="5047765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900" dirty="0">
                <a:latin typeface="Helvetica" panose="020B0604020202030204" pitchFamily="34" charset="0"/>
              </a:rPr>
              <a:t>When all teachers have completed the e-SAT survey, you can now export and collect the e-SAT data.</a:t>
            </a:r>
          </a:p>
          <a:p>
            <a:endParaRPr lang="en-PH" sz="2900" b="1" dirty="0">
              <a:latin typeface="Helvetica" panose="020B0604020202030204" pitchFamily="34" charset="0"/>
            </a:endParaRPr>
          </a:p>
          <a:p>
            <a:r>
              <a:rPr lang="en-PH" sz="29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1. Click “Export Data”.</a:t>
            </a:r>
          </a:p>
          <a:p>
            <a:r>
              <a:rPr lang="en-PH" sz="29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2. Enter “2018IT” as your password</a:t>
            </a:r>
          </a:p>
          <a:p>
            <a:r>
              <a:rPr lang="en-PH" sz="29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3. Click “Export”.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5E5AC7-4201-4C4F-BCAF-C86BB205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77" y="1600200"/>
            <a:ext cx="6324601" cy="43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export the e-SAT data?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CDED8FB-89AC-445C-90B6-E06FF06B034D}"/>
              </a:ext>
            </a:extLst>
          </p:cNvPr>
          <p:cNvSpPr/>
          <p:nvPr/>
        </p:nvSpPr>
        <p:spPr>
          <a:xfrm>
            <a:off x="364572" y="1151453"/>
            <a:ext cx="565895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9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4. Save (databaseXXXX) file in your external storage.</a:t>
            </a:r>
          </a:p>
          <a:p>
            <a:endParaRPr lang="en-PH" sz="2900" dirty="0">
              <a:latin typeface="Helvetica" panose="020B0604020202030204" pitchFamily="34" charset="0"/>
            </a:endParaRPr>
          </a:p>
          <a:p>
            <a:r>
              <a:rPr lang="en-PH" sz="2900" dirty="0">
                <a:latin typeface="Helvetica" panose="020B0604020202030204" pitchFamily="34" charset="0"/>
              </a:rPr>
              <a:t>Click “</a:t>
            </a:r>
            <a:r>
              <a:rPr lang="en-PH" sz="2900" b="1" dirty="0">
                <a:latin typeface="Helvetica" panose="020B0604020202030204" pitchFamily="34" charset="0"/>
              </a:rPr>
              <a:t>OK</a:t>
            </a:r>
            <a:r>
              <a:rPr lang="en-PH" sz="2900" dirty="0">
                <a:latin typeface="Helvetica" panose="020B0604020202030204" pitchFamily="34" charset="0"/>
              </a:rPr>
              <a:t>” on the dialog box and </a:t>
            </a:r>
            <a:r>
              <a:rPr lang="en-PH" sz="2900" b="1" dirty="0">
                <a:latin typeface="Helvetica" panose="020B0604020202030204" pitchFamily="34" charset="0"/>
              </a:rPr>
              <a:t>follow the destination path</a:t>
            </a:r>
            <a:r>
              <a:rPr lang="en-PH" sz="2900" dirty="0">
                <a:latin typeface="Helvetica" panose="020B0604020202030204" pitchFamily="34" charset="0"/>
              </a:rPr>
              <a:t> shown below:</a:t>
            </a:r>
          </a:p>
          <a:p>
            <a:endParaRPr lang="en-PH" sz="2900" dirty="0">
              <a:solidFill>
                <a:srgbClr val="0000FF"/>
              </a:solidFill>
              <a:latin typeface="Helvetica" panose="020B0604020202030204" pitchFamily="34" charset="0"/>
            </a:endParaRPr>
          </a:p>
          <a:p>
            <a:r>
              <a:rPr lang="en-PH" sz="2900" dirty="0">
                <a:latin typeface="Helvetica" panose="020B0604020202030204" pitchFamily="34" charset="0"/>
              </a:rPr>
              <a:t>1) Desktop </a:t>
            </a:r>
            <a:r>
              <a:rPr lang="en-PH" sz="2900" b="1" dirty="0">
                <a:solidFill>
                  <a:srgbClr val="FF0000"/>
                </a:solidFill>
                <a:latin typeface="Helvetica" panose="020B0604020202030204" pitchFamily="34" charset="0"/>
              </a:rPr>
              <a:t>&gt;</a:t>
            </a:r>
            <a:r>
              <a:rPr lang="en-PH" sz="2900" dirty="0">
                <a:latin typeface="Helvetica" panose="020B0604020202030204" pitchFamily="34" charset="0"/>
              </a:rPr>
              <a:t> 2) SAT </a:t>
            </a:r>
            <a:r>
              <a:rPr lang="en-PH" sz="2900" b="1" dirty="0">
                <a:solidFill>
                  <a:srgbClr val="FF0000"/>
                </a:solidFill>
                <a:latin typeface="Helvetica" panose="020B0604020202030204" pitchFamily="34" charset="0"/>
              </a:rPr>
              <a:t>&gt;</a:t>
            </a:r>
            <a:r>
              <a:rPr lang="en-PH" sz="2900" dirty="0">
                <a:latin typeface="Helvetica" panose="020B0604020202030204" pitchFamily="34" charset="0"/>
              </a:rPr>
              <a:t> 3) Reports Package </a:t>
            </a:r>
            <a:r>
              <a:rPr lang="en-PH" sz="2900" b="1" dirty="0">
                <a:solidFill>
                  <a:srgbClr val="FF0000"/>
                </a:solidFill>
                <a:latin typeface="Helvetica" panose="020B0604020202030204" pitchFamily="34" charset="0"/>
              </a:rPr>
              <a:t>&gt;</a:t>
            </a:r>
            <a:r>
              <a:rPr lang="en-PH" sz="2900" dirty="0">
                <a:latin typeface="Helvetica" panose="020B0604020202030204" pitchFamily="34" charset="0"/>
              </a:rPr>
              <a:t> 4) databases </a:t>
            </a:r>
            <a:r>
              <a:rPr lang="en-PH" sz="2900" b="1" dirty="0">
                <a:solidFill>
                  <a:srgbClr val="FF0000"/>
                </a:solidFill>
                <a:latin typeface="Helvetica" panose="020B0604020202030204" pitchFamily="34" charset="0"/>
              </a:rPr>
              <a:t>&gt;</a:t>
            </a:r>
            <a:r>
              <a:rPr lang="en-PH" sz="2900" dirty="0">
                <a:latin typeface="Helvetica" panose="020B0604020202030204" pitchFamily="34" charset="0"/>
              </a:rPr>
              <a:t> 5) Click “Save”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84048C-C2D6-427D-AB18-6EF8B0A5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36" y="2057400"/>
            <a:ext cx="58007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075035"/>
            <a:ext cx="9829799" cy="60136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Rename </a:t>
            </a:r>
            <a:r>
              <a:rPr lang="en-US" sz="2800" dirty="0"/>
              <a:t>the file, following the convention:  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989012" y="1676400"/>
            <a:ext cx="1036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Helvetica" charset="0"/>
                <a:ea typeface="Helvetica" charset="0"/>
                <a:cs typeface="Helvetica" charset="0"/>
              </a:rPr>
              <a:t>database_name</a:t>
            </a: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 of school computer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number</a:t>
            </a: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 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sz="2800" i="1" dirty="0">
                <a:latin typeface="Helvetica" charset="0"/>
                <a:ea typeface="Helvetica" charset="0"/>
                <a:cs typeface="Helvetica" charset="0"/>
              </a:rPr>
              <a:t>e.g. database_AlaminosES_1 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2277765"/>
            <a:ext cx="6021388" cy="404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58EA5D6-F037-46DF-8949-C59379F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export the e-SAT data?</a:t>
            </a:r>
          </a:p>
        </p:txBody>
      </p:sp>
    </p:spTree>
    <p:extLst>
      <p:ext uri="{BB962C8B-B14F-4D97-AF65-F5344CB8AC3E}">
        <p14:creationId xmlns:p14="http://schemas.microsoft.com/office/powerpoint/2010/main" val="112217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057855" y="2378800"/>
            <a:ext cx="34343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>
                <a:latin typeface="Helvetica" charset="0"/>
                <a:ea typeface="Helvetica" charset="0"/>
                <a:cs typeface="Helvetica" charset="0"/>
              </a:rPr>
              <a:t>The electronic Self-Assessment Tool </a:t>
            </a:r>
            <a:endParaRPr lang="en-PH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PH" sz="2400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PH" sz="2400" dirty="0">
                <a:latin typeface="Helvetica" charset="0"/>
                <a:ea typeface="Helvetica" charset="0"/>
                <a:cs typeface="Helvetica" charset="0"/>
              </a:rPr>
              <a:t>e-SAT) is an electronic version of the Self-Assessment Tool for RPMS.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1800" y="158873"/>
            <a:ext cx="9424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the electronic Self-assessment Tool (e-SAT)?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427412" y="2861482"/>
            <a:ext cx="333667" cy="121614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4" y="1247926"/>
            <a:ext cx="2589469" cy="3351077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6" y="2367370"/>
            <a:ext cx="2589469" cy="335107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78" y="1247926"/>
            <a:ext cx="3033712" cy="4300333"/>
          </a:xfrm>
          <a:prstGeom prst="rect">
            <a:avLst/>
          </a:prstGeom>
          <a:ln w="38100">
            <a:solidFill>
              <a:srgbClr val="A4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F0D07A-3580-4B26-BD58-3E81D919E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772" y="3733800"/>
            <a:ext cx="3124200" cy="24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071A031-8FAD-4361-8A05-2AFEC4CD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4755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chemeClr val="bg1"/>
                </a:solidFill>
              </a:rPr>
              <a:t>How do you export the e-SAT data?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C9B484-EC90-4B82-8B15-5F65866F3D2F}"/>
              </a:ext>
            </a:extLst>
          </p:cNvPr>
          <p:cNvSpPr/>
          <p:nvPr/>
        </p:nvSpPr>
        <p:spPr>
          <a:xfrm>
            <a:off x="7841298" y="1295400"/>
            <a:ext cx="365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rgbClr val="000000"/>
                </a:solidFill>
                <a:latin typeface="Helvetica" panose="020B0604020202030204" pitchFamily="34" charset="0"/>
              </a:rPr>
              <a:t>A prompt will pop up to notify you that the data has been exported into the destination path. </a:t>
            </a:r>
            <a:endParaRPr lang="en-PH" sz="2400" dirty="0">
              <a:latin typeface="Helvetica" panose="020B0604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4" y="1645027"/>
            <a:ext cx="7089457" cy="36553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41298" y="3219804"/>
            <a:ext cx="365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You may now proceed to importing the database(s) using </a:t>
            </a:r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the Summary Reports file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24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Do not open the database file.</a:t>
            </a:r>
            <a:endParaRPr lang="en-US" sz="2400" dirty="0">
              <a:solidFill>
                <a:srgbClr val="FF0000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2" y="3276600"/>
            <a:ext cx="11276013" cy="150018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How do </a:t>
            </a:r>
            <a:r>
              <a:rPr lang="en-US" sz="3200" b="1" smtClean="0">
                <a:solidFill>
                  <a:srgbClr val="0000FF"/>
                </a:solidFill>
              </a:rPr>
              <a:t>you collect </a:t>
            </a:r>
            <a:r>
              <a:rPr lang="en-US" sz="3200" b="1" dirty="0" smtClean="0">
                <a:solidFill>
                  <a:srgbClr val="0000FF"/>
                </a:solidFill>
              </a:rPr>
              <a:t>the e-SAT file? </a:t>
            </a:r>
          </a:p>
          <a:p>
            <a:r>
              <a:rPr lang="en-US" sz="3200" b="1" dirty="0" smtClean="0">
                <a:solidFill>
                  <a:srgbClr val="0000FF"/>
                </a:solidFill>
              </a:rPr>
              <a:t>(for ICT Personnel)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the case of medium and big schools, several computers may be set up so teachers can accomplish their e-SAT simultaneously.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Hence</a:t>
            </a:r>
            <a:r>
              <a:rPr lang="en-US" sz="2400" dirty="0"/>
              <a:t>, there is a need to collect database files from different computers and store or save them in the </a:t>
            </a:r>
            <a:r>
              <a:rPr lang="en-US" sz="2400" b="1" dirty="0"/>
              <a:t>main computer. 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66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071A031-8FAD-4361-8A05-2AFEC4CD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69" y="74755"/>
            <a:ext cx="10969943" cy="611045"/>
          </a:xfrm>
        </p:spPr>
        <p:txBody>
          <a:bodyPr/>
          <a:lstStyle/>
          <a:p>
            <a:pPr algn="l"/>
            <a:r>
              <a:rPr lang="en-PH" sz="2600" b="1" dirty="0">
                <a:solidFill>
                  <a:schemeClr val="bg1"/>
                </a:solidFill>
              </a:rPr>
              <a:t>How do you collect the e-SAT data from multiple computers?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C9B484-EC90-4B82-8B15-5F65866F3D2F}"/>
              </a:ext>
            </a:extLst>
          </p:cNvPr>
          <p:cNvSpPr/>
          <p:nvPr/>
        </p:nvSpPr>
        <p:spPr>
          <a:xfrm>
            <a:off x="455612" y="1371600"/>
            <a:ext cx="113538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Step 1. Export the e-SAT data once all teachers have completed the survey. </a:t>
            </a:r>
          </a:p>
          <a:p>
            <a:endParaRPr lang="en-US" sz="2400" b="1" dirty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Step 2. Collect the database files from the computers and save them on the “databases” subfolder inside the </a:t>
            </a:r>
            <a:r>
              <a:rPr lang="en-US" sz="2400" b="1" dirty="0" smtClean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e-SAT.v8</a:t>
            </a:r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. </a:t>
            </a:r>
            <a:endParaRPr lang="en-US" sz="2400" dirty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On the Desktop of the computer, do the following: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Open the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e-SAT.v8 f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older.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Open the “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Reports Package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“ subfolder.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Open the “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databases”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folder.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Copy the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“database”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file and paste it in an external storage device, e.g.,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USB/flash drive.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82B312-2E10-4163-9D05-C9CA1A604CB3}"/>
              </a:ext>
            </a:extLst>
          </p:cNvPr>
          <p:cNvSpPr/>
          <p:nvPr/>
        </p:nvSpPr>
        <p:spPr>
          <a:xfrm>
            <a:off x="4418012" y="6423600"/>
            <a:ext cx="7587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000" i="1" dirty="0">
                <a:latin typeface="Helvetica" panose="020B0604020202030204" pitchFamily="34" charset="0"/>
              </a:rPr>
              <a:t>Refer to pp. </a:t>
            </a:r>
            <a:r>
              <a:rPr lang="en-PH" sz="2000" i="1" dirty="0" smtClean="0">
                <a:latin typeface="Helvetica" panose="020B0604020202030204" pitchFamily="34" charset="0"/>
              </a:rPr>
              <a:t>19-20 </a:t>
            </a:r>
            <a:r>
              <a:rPr lang="en-PH" sz="2000" i="1" dirty="0">
                <a:latin typeface="Helvetica" panose="020B0604020202030204" pitchFamily="34" charset="0"/>
              </a:rPr>
              <a:t>of the e-SAT </a:t>
            </a:r>
            <a:r>
              <a:rPr lang="en-PH" sz="2000" i="1" dirty="0" smtClean="0">
                <a:latin typeface="Helvetica" panose="020B0604020202030204" pitchFamily="34" charset="0"/>
              </a:rPr>
              <a:t>Guide for School ICT Coordinator</a:t>
            </a:r>
            <a:endParaRPr lang="en-PH" sz="2000" i="1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8071A031-8FAD-4361-8A05-2AFEC4CD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69" y="74755"/>
            <a:ext cx="10969943" cy="611045"/>
          </a:xfrm>
        </p:spPr>
        <p:txBody>
          <a:bodyPr/>
          <a:lstStyle/>
          <a:p>
            <a:pPr algn="l"/>
            <a:r>
              <a:rPr lang="en-PH" sz="2600" b="1" dirty="0">
                <a:solidFill>
                  <a:schemeClr val="bg1"/>
                </a:solidFill>
              </a:rPr>
              <a:t>How do you collect the e-SAT data from multiple computers?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C9B484-EC90-4B82-8B15-5F65866F3D2F}"/>
              </a:ext>
            </a:extLst>
          </p:cNvPr>
          <p:cNvSpPr/>
          <p:nvPr/>
        </p:nvSpPr>
        <p:spPr>
          <a:xfrm>
            <a:off x="455612" y="1371600"/>
            <a:ext cx="1135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2B312-2E10-4163-9D05-C9CA1A604CB3}"/>
              </a:ext>
            </a:extLst>
          </p:cNvPr>
          <p:cNvSpPr/>
          <p:nvPr/>
        </p:nvSpPr>
        <p:spPr>
          <a:xfrm>
            <a:off x="4418012" y="6423600"/>
            <a:ext cx="7587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000" i="1" dirty="0">
                <a:latin typeface="Helvetica" panose="020B0604020202030204" pitchFamily="34" charset="0"/>
              </a:rPr>
              <a:t>Refer to pp. </a:t>
            </a:r>
            <a:r>
              <a:rPr lang="en-PH" sz="2000" i="1" dirty="0" smtClean="0">
                <a:latin typeface="Helvetica" panose="020B0604020202030204" pitchFamily="34" charset="0"/>
              </a:rPr>
              <a:t>19-20 </a:t>
            </a:r>
            <a:r>
              <a:rPr lang="en-PH" sz="2000" i="1" dirty="0">
                <a:latin typeface="Helvetica" panose="020B0604020202030204" pitchFamily="34" charset="0"/>
              </a:rPr>
              <a:t>of the e-SAT </a:t>
            </a:r>
            <a:r>
              <a:rPr lang="en-PH" sz="2000" i="1" dirty="0" smtClean="0">
                <a:latin typeface="Helvetica" panose="020B0604020202030204" pitchFamily="34" charset="0"/>
              </a:rPr>
              <a:t>Guide for School ICT Coordinator</a:t>
            </a:r>
            <a:endParaRPr lang="en-PH" sz="2000" i="1" dirty="0">
              <a:latin typeface="Helvetica" panose="020B0604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1812" y="1390650"/>
            <a:ext cx="48768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Step 3. Go to your designated “main” computer and do the following: </a:t>
            </a:r>
            <a:endParaRPr lang="en-US" sz="2400" dirty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Open the SAT folder, the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“Reports Package”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folder and the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“databases”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folder.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Paste the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“database”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files that you collected from the computers on the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“databases”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folder. </a:t>
            </a:r>
            <a:endParaRPr lang="en-US" sz="2200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341120"/>
            <a:ext cx="63406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5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1812" y="3352800"/>
            <a:ext cx="11125200" cy="150018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How do you generate summary results of the e-SAT file? </a:t>
            </a:r>
          </a:p>
          <a:p>
            <a:r>
              <a:rPr lang="en-US" sz="3200" b="1" dirty="0" smtClean="0">
                <a:solidFill>
                  <a:srgbClr val="0000FF"/>
                </a:solidFill>
              </a:rPr>
              <a:t>(for School Head and ICT Personnel)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71269-9237-4978-9330-1938496E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F93412-A78D-473C-A3A0-E8C37B62137F}"/>
              </a:ext>
            </a:extLst>
          </p:cNvPr>
          <p:cNvSpPr/>
          <p:nvPr/>
        </p:nvSpPr>
        <p:spPr>
          <a:xfrm>
            <a:off x="585252" y="1181100"/>
            <a:ext cx="53795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1. Open the Summary Reports Excel file.</a:t>
            </a:r>
          </a:p>
          <a:p>
            <a:endParaRPr lang="en-PH" sz="2400" dirty="0">
              <a:latin typeface="Helvetica" panose="020B0604020202030204" pitchFamily="34" charset="0"/>
            </a:endParaRPr>
          </a:p>
          <a:p>
            <a:r>
              <a:rPr lang="en-PH" sz="2400" dirty="0">
                <a:latin typeface="Helvetica" panose="020B0604020202030204" pitchFamily="34" charset="0"/>
              </a:rPr>
              <a:t>To open the file: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2400" dirty="0">
                <a:latin typeface="Helvetica" panose="020B0604020202030204" pitchFamily="34" charset="0"/>
              </a:rPr>
              <a:t>Open the SAT folder, then the “Reports Package” folder.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2400" dirty="0">
                <a:latin typeface="Helvetica" panose="020B0604020202030204" pitchFamily="34" charset="0"/>
              </a:rPr>
              <a:t>Open the “Summary Reports.xlsm” file</a:t>
            </a:r>
            <a:r>
              <a:rPr lang="en-PH" sz="2400" dirty="0" smtClean="0">
                <a:latin typeface="Helvetica" panose="020B0604020202030204" pitchFamily="34" charset="0"/>
              </a:rPr>
              <a:t>.</a:t>
            </a:r>
            <a:endParaRPr lang="en-PH" sz="2400" dirty="0">
              <a:latin typeface="Helvetica" panose="020B0604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BD4F15-3366-40C0-B019-1806670148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2763" y="1194352"/>
            <a:ext cx="5379521" cy="2845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9712F1-0988-4038-9F65-20FA83E10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085" y="4355761"/>
            <a:ext cx="5834199" cy="21974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252" y="5410200"/>
            <a:ext cx="4577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</a:t>
            </a:r>
            <a:r>
              <a:rPr lang="en-PH" sz="2400" b="1" dirty="0" smtClean="0">
                <a:solidFill>
                  <a:srgbClr val="0000FF"/>
                </a:solidFill>
                <a:latin typeface="Helvetica" panose="020B0604020202030204" pitchFamily="34" charset="0"/>
              </a:rPr>
              <a:t>2. Enable Macros</a:t>
            </a:r>
            <a:endParaRPr lang="en-PH" sz="2400" b="1" dirty="0">
              <a:solidFill>
                <a:srgbClr val="0000FF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2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71269-9237-4978-9330-1938496E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F93412-A78D-473C-A3A0-E8C37B62137F}"/>
              </a:ext>
            </a:extLst>
          </p:cNvPr>
          <p:cNvSpPr/>
          <p:nvPr/>
        </p:nvSpPr>
        <p:spPr>
          <a:xfrm>
            <a:off x="409378" y="1011778"/>
            <a:ext cx="107590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Step </a:t>
            </a:r>
            <a:r>
              <a:rPr lang="en-PH" sz="2800" b="1" dirty="0" smtClean="0">
                <a:solidFill>
                  <a:srgbClr val="0000FF"/>
                </a:solidFill>
                <a:latin typeface="Helvetica" panose="020B0604020202030204" pitchFamily="34" charset="0"/>
              </a:rPr>
              <a:t>3. </a:t>
            </a:r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Import Data.</a:t>
            </a:r>
          </a:p>
          <a:p>
            <a:endParaRPr lang="en-PH" sz="2800" dirty="0">
              <a:latin typeface="Helvetica" panose="020B0604020202030204" pitchFamily="34" charset="0"/>
            </a:endParaRPr>
          </a:p>
          <a:p>
            <a:r>
              <a:rPr lang="en-PH" sz="2800" dirty="0">
                <a:latin typeface="Helvetica" panose="020B0604020202030204" pitchFamily="34" charset="0"/>
              </a:rPr>
              <a:t>How do you import the e-SAT data?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2800" dirty="0">
                <a:latin typeface="Helvetica" panose="020B0604020202030204" pitchFamily="34" charset="0"/>
              </a:rPr>
              <a:t>Click “</a:t>
            </a:r>
            <a:r>
              <a:rPr lang="en-PH" sz="2800" b="1" dirty="0">
                <a:latin typeface="Helvetica" panose="020B0604020202030204" pitchFamily="34" charset="0"/>
              </a:rPr>
              <a:t>Import Data</a:t>
            </a:r>
            <a:r>
              <a:rPr lang="en-PH" sz="2800" dirty="0">
                <a:latin typeface="Helvetica" panose="020B0604020202030204" pitchFamily="34" charset="0"/>
              </a:rPr>
              <a:t>”. A dialogue window will prompt you to overwrite the old data. Click “</a:t>
            </a:r>
            <a:r>
              <a:rPr lang="en-PH" sz="2800" b="1" dirty="0">
                <a:latin typeface="Helvetica" panose="020B0604020202030204" pitchFamily="34" charset="0"/>
              </a:rPr>
              <a:t>Yes</a:t>
            </a:r>
            <a:r>
              <a:rPr lang="en-PH" sz="2800" dirty="0">
                <a:latin typeface="Helvetica" panose="020B0604020202030204" pitchFamily="34" charset="0"/>
              </a:rPr>
              <a:t>” to continue.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FDEE5A-7184-4D2E-80CA-F9588847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3429000"/>
            <a:ext cx="7500937" cy="33437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9378" y="4267200"/>
            <a:ext cx="3627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It may take several minutes for the system to import the databases. </a:t>
            </a:r>
            <a:endParaRPr lang="en-US" sz="2400" dirty="0">
              <a:solidFill>
                <a:srgbClr val="0000FF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71269-9237-4978-9330-1938496E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F93412-A78D-473C-A3A0-E8C37B62137F}"/>
              </a:ext>
            </a:extLst>
          </p:cNvPr>
          <p:cNvSpPr/>
          <p:nvPr/>
        </p:nvSpPr>
        <p:spPr>
          <a:xfrm>
            <a:off x="379412" y="2521059"/>
            <a:ext cx="42372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800" dirty="0">
                <a:latin typeface="Helvetica" panose="020B0604020202030204" pitchFamily="34" charset="0"/>
              </a:rPr>
              <a:t>Another prompt will pop up to indicate that the data has been uploaded. Click “</a:t>
            </a:r>
            <a:r>
              <a:rPr lang="en-PH" sz="2800" b="1" dirty="0">
                <a:latin typeface="Helvetica" panose="020B0604020202030204" pitchFamily="34" charset="0"/>
              </a:rPr>
              <a:t>OK</a:t>
            </a:r>
            <a:r>
              <a:rPr lang="en-PH" sz="2800" dirty="0">
                <a:latin typeface="Helvetica" panose="020B0604020202030204" pitchFamily="34" charset="0"/>
              </a:rPr>
              <a:t>” to continue.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66F314-A1FA-46F0-8747-0D3B1C78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534" y="1447800"/>
            <a:ext cx="6648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303212" y="1766553"/>
            <a:ext cx="4648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000" dirty="0">
                <a:latin typeface="Helvetica" panose="020B0604020202030204" pitchFamily="34" charset="0"/>
              </a:rPr>
              <a:t>Click </a:t>
            </a:r>
            <a:r>
              <a:rPr lang="en-PH" sz="3000" b="1" dirty="0">
                <a:latin typeface="Helvetica" panose="020B0604020202030204" pitchFamily="34" charset="0"/>
              </a:rPr>
              <a:t>“Summary Charts” </a:t>
            </a:r>
            <a:r>
              <a:rPr lang="en-PH" sz="3000" dirty="0">
                <a:latin typeface="Helvetica" panose="020B0604020202030204" pitchFamily="34" charset="0"/>
              </a:rPr>
              <a:t>to see charts showing teachers’ responses for each objective in terms of:</a:t>
            </a:r>
          </a:p>
          <a:p>
            <a:endParaRPr lang="en-PH" sz="3000" dirty="0">
              <a:latin typeface="Helvetica" panose="020B0604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level of capability; and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level of priority for development. </a:t>
            </a:r>
            <a:endParaRPr lang="en-PH" sz="3000" b="1" dirty="0">
              <a:solidFill>
                <a:srgbClr val="0000FF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C4687F4-DE4A-4678-88D7-ACDD5C32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1438566"/>
            <a:ext cx="6478954" cy="44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6636" y="2618425"/>
            <a:ext cx="1759376" cy="19248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79812" y="889742"/>
            <a:ext cx="8503026" cy="56634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08412" y="1285070"/>
            <a:ext cx="2513294" cy="107390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Opening and setting up the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e-SAT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08412" y="2438400"/>
            <a:ext cx="2513294" cy="89075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Exporting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e-SAT data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08412" y="3408581"/>
            <a:ext cx="2513294" cy="9096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Collecting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e-SAT data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09718" y="4407271"/>
            <a:ext cx="2513294" cy="90308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Importing e-SAT data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551894" y="1285070"/>
            <a:ext cx="2513294" cy="11273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latin typeface="Helvetica" charset="0"/>
                <a:ea typeface="Helvetica" charset="0"/>
                <a:cs typeface="Helvetica" charset="0"/>
              </a:rPr>
              <a:t>Answering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e-SAT 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446188" y="1285070"/>
            <a:ext cx="2513294" cy="11273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Generating summary results of  e-SAT data 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08412" y="5399399"/>
            <a:ext cx="2513294" cy="99591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Generating summary results of e-SAT data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46188" y="2507898"/>
            <a:ext cx="2513294" cy="11273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Analyzing summary results of  e-SAT data 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5799" y="889742"/>
            <a:ext cx="280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School ICT Coordinator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7683" y="91573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Teachers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1735" y="91215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School Heads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80212" y="3886935"/>
            <a:ext cx="51037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 smtClean="0"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PH" sz="2400" dirty="0">
                <a:latin typeface="Helvetica" charset="0"/>
                <a:ea typeface="Helvetica" charset="0"/>
                <a:cs typeface="Helvetica" charset="0"/>
              </a:rPr>
              <a:t>e-SAT Guide is a supplemental material to the RPMS Manual </a:t>
            </a:r>
            <a:r>
              <a:rPr lang="en-PH" sz="2400" dirty="0" smtClean="0">
                <a:latin typeface="Helvetica" charset="0"/>
                <a:ea typeface="Helvetica" charset="0"/>
                <a:cs typeface="Helvetica" charset="0"/>
              </a:rPr>
              <a:t>that will guide ICT personnel, teachers and school teachers in the administration of e-SAT.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046">
            <a:off x="457534" y="1593275"/>
            <a:ext cx="2705051" cy="383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291800" y="76200"/>
            <a:ext cx="9424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</a:t>
            </a:r>
            <a:r>
              <a:rPr lang="en-US" sz="2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are the e-SAT Guides?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0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455612" y="2690336"/>
            <a:ext cx="411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000" dirty="0">
                <a:latin typeface="Helvetica" panose="020B0604020202030204" pitchFamily="34" charset="0"/>
              </a:rPr>
              <a:t>Click “</a:t>
            </a:r>
            <a:r>
              <a:rPr lang="en-PH" sz="3000" b="1" dirty="0">
                <a:latin typeface="Helvetica" panose="020B0604020202030204" pitchFamily="34" charset="0"/>
              </a:rPr>
              <a:t>Objective Charts” </a:t>
            </a:r>
            <a:r>
              <a:rPr lang="en-PH" sz="3000" dirty="0">
                <a:latin typeface="Helvetica" panose="020B0604020202030204" pitchFamily="34" charset="0"/>
              </a:rPr>
              <a:t>to see charts per objective.</a:t>
            </a:r>
            <a:endParaRPr lang="en-PH" sz="3000" b="1" dirty="0">
              <a:solidFill>
                <a:srgbClr val="0000FF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0C997E1-DF25-489B-9642-9AEF8212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12" y="1142382"/>
            <a:ext cx="7162801" cy="548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71269-9237-4978-9330-1938496E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F93412-A78D-473C-A3A0-E8C37B62137F}"/>
              </a:ext>
            </a:extLst>
          </p:cNvPr>
          <p:cNvSpPr/>
          <p:nvPr/>
        </p:nvSpPr>
        <p:spPr>
          <a:xfrm>
            <a:off x="379412" y="1074509"/>
            <a:ext cx="1165708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000" b="1" dirty="0" smtClean="0">
                <a:solidFill>
                  <a:srgbClr val="0000FF"/>
                </a:solidFill>
                <a:latin typeface="Helvetica" panose="020B0604020202030204" pitchFamily="34" charset="0"/>
              </a:rPr>
              <a:t>Generate </a:t>
            </a:r>
            <a:r>
              <a:rPr lang="en-PH" sz="3000" b="1" dirty="0">
                <a:solidFill>
                  <a:srgbClr val="0000FF"/>
                </a:solidFill>
                <a:latin typeface="Helvetica" panose="020B0604020202030204" pitchFamily="34" charset="0"/>
              </a:rPr>
              <a:t>summary results of teachers’ e-SAT data.</a:t>
            </a:r>
            <a:endParaRPr lang="en-PH" sz="3000" dirty="0">
              <a:latin typeface="Helvetica" panose="020B0604020202030204" pitchFamily="34" charset="0"/>
            </a:endParaRPr>
          </a:p>
          <a:p>
            <a:endParaRPr lang="en-PH" sz="3000" dirty="0">
              <a:latin typeface="Helvetica" panose="020B0604020202030204" pitchFamily="34" charset="0"/>
            </a:endParaRPr>
          </a:p>
          <a:p>
            <a:r>
              <a:rPr lang="en-PH" sz="3000" dirty="0">
                <a:latin typeface="Helvetica" panose="020B0604020202030204" pitchFamily="34" charset="0"/>
              </a:rPr>
              <a:t>Click on the appropriate button to generate summary table or charts of results that you need to plan for teachers’ professional development.</a:t>
            </a:r>
          </a:p>
          <a:p>
            <a:endParaRPr lang="en-PH" sz="3000" dirty="0">
              <a:latin typeface="Helvetica" panose="020B0604020202030204" pitchFamily="34" charset="0"/>
            </a:endParaRPr>
          </a:p>
          <a:p>
            <a:pPr marL="715963" indent="-715963">
              <a:buFont typeface="+mj-lt"/>
              <a:buAutoNum type="arabicPeriod"/>
            </a:pPr>
            <a:r>
              <a:rPr lang="en-PH" sz="3000" b="1" dirty="0">
                <a:latin typeface="Helvetica" panose="020B0604020202030204" pitchFamily="34" charset="0"/>
              </a:rPr>
              <a:t>Demographic Summary Results. </a:t>
            </a:r>
            <a:r>
              <a:rPr lang="en-PH" sz="3000" dirty="0">
                <a:latin typeface="Helvetica" panose="020B0604020202030204" pitchFamily="34" charset="0"/>
              </a:rPr>
              <a:t>Tables of summary results of teachers’ demographic information can be generated by clicking “Demographic Summary”. Demographic charts can also be generated if you click </a:t>
            </a:r>
            <a:r>
              <a:rPr lang="en-PH" sz="3000" b="1" dirty="0">
                <a:latin typeface="Helvetica" panose="020B0604020202030204" pitchFamily="34" charset="0"/>
              </a:rPr>
              <a:t>“Demographic Charts”</a:t>
            </a:r>
            <a:r>
              <a:rPr lang="en-PH" sz="3000" dirty="0">
                <a:latin typeface="Helvetica" panose="020B0604020202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81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222CCF-5C2E-4744-B5A7-B71549F1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152400"/>
            <a:ext cx="7496175" cy="66574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8101227-02D4-436D-B8BC-3D3A0A9502B7}"/>
              </a:ext>
            </a:extLst>
          </p:cNvPr>
          <p:cNvSpPr/>
          <p:nvPr/>
        </p:nvSpPr>
        <p:spPr>
          <a:xfrm>
            <a:off x="227012" y="4343400"/>
            <a:ext cx="41979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i="1" dirty="0">
                <a:solidFill>
                  <a:srgbClr val="000000"/>
                </a:solidFill>
                <a:latin typeface="Helvetica" panose="020B0604020202030204" pitchFamily="34" charset="0"/>
              </a:rPr>
              <a:t>Click </a:t>
            </a:r>
            <a:r>
              <a:rPr lang="en-PH" sz="2400" b="1" i="1" dirty="0">
                <a:solidFill>
                  <a:srgbClr val="000000"/>
                </a:solidFill>
                <a:latin typeface="Helvetica" panose="020B0604020202030204" pitchFamily="34" charset="0"/>
              </a:rPr>
              <a:t>“Back to Introduction” </a:t>
            </a:r>
            <a:r>
              <a:rPr lang="en-PH" sz="2400" i="1" dirty="0">
                <a:solidFill>
                  <a:srgbClr val="000000"/>
                </a:solidFill>
                <a:latin typeface="Helvetica" panose="020B0604020202030204" pitchFamily="34" charset="0"/>
              </a:rPr>
              <a:t>to go back to the Introduction page. </a:t>
            </a:r>
            <a:endParaRPr lang="en-PH" sz="2400" i="1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F93412-A78D-473C-A3A0-E8C37B62137F}"/>
              </a:ext>
            </a:extLst>
          </p:cNvPr>
          <p:cNvSpPr/>
          <p:nvPr/>
        </p:nvSpPr>
        <p:spPr>
          <a:xfrm>
            <a:off x="150812" y="1295400"/>
            <a:ext cx="5181601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5963" indent="-715963">
              <a:buFont typeface="+mj-lt"/>
              <a:buAutoNum type="arabicPeriod" startAt="2"/>
            </a:pPr>
            <a:r>
              <a:rPr lang="en-PH" sz="2600" b="1" dirty="0">
                <a:latin typeface="Helvetica" panose="020B0604020202030204" pitchFamily="34" charset="0"/>
              </a:rPr>
              <a:t>Summary of Core Behavioral Competencies</a:t>
            </a:r>
            <a:r>
              <a:rPr lang="en-PH" sz="2600" dirty="0">
                <a:latin typeface="Helvetica" panose="020B0604020202030204" pitchFamily="34" charset="0"/>
              </a:rPr>
              <a:t>. </a:t>
            </a:r>
          </a:p>
          <a:p>
            <a:pPr marL="715963" indent="-715963">
              <a:buFont typeface="+mj-lt"/>
              <a:buAutoNum type="arabicPeriod" startAt="2"/>
            </a:pPr>
            <a:endParaRPr lang="en-PH" sz="2600" dirty="0">
              <a:latin typeface="Helvetica" panose="020B0604020202030204" pitchFamily="34" charset="0"/>
            </a:endParaRPr>
          </a:p>
          <a:p>
            <a:r>
              <a:rPr lang="en-PH" sz="2600" dirty="0">
                <a:latin typeface="Helvetica" panose="020B0604020202030204" pitchFamily="34" charset="0"/>
              </a:rPr>
              <a:t>Click </a:t>
            </a:r>
            <a:r>
              <a:rPr lang="en-PH" sz="2600" b="1" dirty="0">
                <a:latin typeface="Helvetica" panose="020B0604020202030204" pitchFamily="34" charset="0"/>
              </a:rPr>
              <a:t>“Summary of Core Behavioral Competencies” </a:t>
            </a:r>
            <a:r>
              <a:rPr lang="en-PH" sz="2600" dirty="0">
                <a:latin typeface="Helvetica" panose="020B0604020202030204" pitchFamily="34" charset="0"/>
              </a:rPr>
              <a:t>to generate summary tables of teachers’ rating of core behavioral competencies. Charts may also be generated if you click </a:t>
            </a:r>
            <a:r>
              <a:rPr lang="en-PH" sz="2600" b="1" dirty="0">
                <a:latin typeface="Helvetica" panose="020B0604020202030204" pitchFamily="34" charset="0"/>
              </a:rPr>
              <a:t>“Charts of Core Behavioral Competencies”.</a:t>
            </a:r>
            <a:endParaRPr lang="en-PH" sz="2600" dirty="0">
              <a:latin typeface="Helvetica" panose="020B06040202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E92AA7-BD03-4241-BB16-AF8A3A09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3" y="152400"/>
            <a:ext cx="6705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F93412-A78D-473C-A3A0-E8C37B62137F}"/>
              </a:ext>
            </a:extLst>
          </p:cNvPr>
          <p:cNvSpPr/>
          <p:nvPr/>
        </p:nvSpPr>
        <p:spPr>
          <a:xfrm>
            <a:off x="150812" y="914400"/>
            <a:ext cx="1173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5963" indent="-715963">
              <a:buFont typeface="+mj-lt"/>
              <a:buAutoNum type="arabicPeriod" startAt="3"/>
            </a:pPr>
            <a:r>
              <a:rPr lang="en-PH" sz="2800" b="1" dirty="0">
                <a:latin typeface="Helvetica" panose="020B0604020202030204" pitchFamily="34" charset="0"/>
              </a:rPr>
              <a:t>Teachers I-III and Master Teachers Summary. </a:t>
            </a:r>
            <a:r>
              <a:rPr lang="en-PH" sz="2800" dirty="0">
                <a:latin typeface="Helvetica" panose="020B0604020202030204" pitchFamily="34" charset="0"/>
              </a:rPr>
              <a:t>The tables and charts of summary results of Teacher I-III’s and Master Teachers’ assessment can also be generated through the e-SAT.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5FCA4E6-3AE3-40A2-B216-55A1D0E6D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612" y="2819400"/>
            <a:ext cx="7620000" cy="3038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303212" y="2605696"/>
            <a:ext cx="3962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600" dirty="0">
                <a:latin typeface="Helvetica" panose="020B0604020202030204" pitchFamily="34" charset="0"/>
              </a:rPr>
              <a:t>Click </a:t>
            </a:r>
            <a:r>
              <a:rPr lang="en-PH" sz="2600" b="1" dirty="0">
                <a:latin typeface="Helvetica" panose="020B0604020202030204" pitchFamily="34" charset="0"/>
              </a:rPr>
              <a:t>“Teachers I-III Summary” </a:t>
            </a:r>
            <a:r>
              <a:rPr lang="en-PH" sz="2600" dirty="0">
                <a:latin typeface="Helvetica" panose="020B0604020202030204" pitchFamily="34" charset="0"/>
              </a:rPr>
              <a:t>or </a:t>
            </a:r>
            <a:r>
              <a:rPr lang="en-PH" sz="2600" b="1" dirty="0">
                <a:latin typeface="Helvetica" panose="020B0604020202030204" pitchFamily="34" charset="0"/>
              </a:rPr>
              <a:t>“Master Teachers Summary” </a:t>
            </a:r>
            <a:r>
              <a:rPr lang="en-PH" sz="2600" dirty="0">
                <a:latin typeface="Helvetica" panose="020B0604020202030204" pitchFamily="34" charset="0"/>
              </a:rPr>
              <a:t>to see summary table of frequency distribution of responses per objective of teachers and Master Teachers.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you generate summary results of teachers’ data? </a:t>
            </a:r>
            <a:endParaRPr lang="en-P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4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3" y="3276600"/>
            <a:ext cx="9601200" cy="150018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What data can be generated from the e-SAT school-wide data? (for School Heads) 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8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PH" sz="3200" dirty="0">
                <a:solidFill>
                  <a:schemeClr val="tx1"/>
                </a:solidFill>
              </a:rPr>
              <a:t>The following data can be generated from the e-SAT: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212" y="1981200"/>
            <a:ext cx="6323172" cy="3542097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PH" sz="2400" b="1" dirty="0" smtClean="0">
                <a:solidFill>
                  <a:srgbClr val="0000FF"/>
                </a:solidFill>
              </a:rPr>
              <a:t>Summary </a:t>
            </a:r>
            <a:r>
              <a:rPr lang="en-PH" sz="2400" b="1" dirty="0">
                <a:solidFill>
                  <a:srgbClr val="0000FF"/>
                </a:solidFill>
              </a:rPr>
              <a:t>of teachers’ demographic profile </a:t>
            </a:r>
          </a:p>
          <a:p>
            <a:pPr lvl="1"/>
            <a:r>
              <a:rPr lang="en-PH" sz="2400" dirty="0"/>
              <a:t>Summary of teachers’ rating of core behavioral competencies </a:t>
            </a:r>
          </a:p>
          <a:p>
            <a:pPr lvl="1"/>
            <a:r>
              <a:rPr lang="en-PH" sz="2400" dirty="0"/>
              <a:t>Summary of Teachers’ and Master Teachers’ self-assessment rating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23339" r="53113" b="12200"/>
          <a:stretch/>
        </p:blipFill>
        <p:spPr>
          <a:xfrm>
            <a:off x="531812" y="1752600"/>
            <a:ext cx="4419600" cy="3770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2"/>
          <a:stretch/>
        </p:blipFill>
        <p:spPr>
          <a:xfrm>
            <a:off x="498848" y="2514600"/>
            <a:ext cx="2362200" cy="15742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 txBox="1">
            <a:spLocks/>
          </p:cNvSpPr>
          <p:nvPr/>
        </p:nvSpPr>
        <p:spPr>
          <a:xfrm>
            <a:off x="150812" y="76200"/>
            <a:ext cx="11276172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smtClean="0">
                <a:solidFill>
                  <a:schemeClr val="bg1"/>
                </a:solidFill>
              </a:rPr>
              <a:t>What data can be generated from the e-SAT school-wide data?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PH" sz="3200" dirty="0">
                <a:solidFill>
                  <a:schemeClr val="tx1"/>
                </a:solidFill>
              </a:rPr>
              <a:t>The following data can be generated from the e-SAT: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212" y="1981200"/>
            <a:ext cx="6323172" cy="3542097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PH" sz="2400" dirty="0" smtClean="0"/>
              <a:t>Summary </a:t>
            </a:r>
            <a:r>
              <a:rPr lang="en-PH" sz="2400" dirty="0"/>
              <a:t>of teachers’ demographic profile </a:t>
            </a:r>
          </a:p>
          <a:p>
            <a:pPr lvl="1"/>
            <a:r>
              <a:rPr lang="en-PH" sz="2400" b="1" dirty="0">
                <a:solidFill>
                  <a:srgbClr val="0000FF"/>
                </a:solidFill>
              </a:rPr>
              <a:t>Summary of teachers’ rating of core behavioral competencies </a:t>
            </a:r>
          </a:p>
          <a:p>
            <a:pPr lvl="1"/>
            <a:r>
              <a:rPr lang="en-PH" sz="2400" dirty="0"/>
              <a:t>Summary of Teachers’ and Master Teachers’ self-assessment rating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23339" r="53113" b="12200"/>
          <a:stretch/>
        </p:blipFill>
        <p:spPr>
          <a:xfrm>
            <a:off x="531812" y="1752600"/>
            <a:ext cx="4419600" cy="3770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2"/>
          <a:stretch/>
        </p:blipFill>
        <p:spPr>
          <a:xfrm>
            <a:off x="461401" y="3231815"/>
            <a:ext cx="2362200" cy="15742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 txBox="1">
            <a:spLocks/>
          </p:cNvSpPr>
          <p:nvPr/>
        </p:nvSpPr>
        <p:spPr>
          <a:xfrm>
            <a:off x="150812" y="76200"/>
            <a:ext cx="11276172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smtClean="0">
                <a:solidFill>
                  <a:schemeClr val="bg1"/>
                </a:solidFill>
              </a:rPr>
              <a:t>What data can be generated from the e-SAT school-wide data?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8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PH" sz="3200" dirty="0">
                <a:solidFill>
                  <a:schemeClr val="tx1"/>
                </a:solidFill>
              </a:rPr>
              <a:t>The following data can be generated from the e-SAT: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212" y="1981200"/>
            <a:ext cx="6323172" cy="3542097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PH" sz="2400" dirty="0" smtClean="0"/>
              <a:t>Summary </a:t>
            </a:r>
            <a:r>
              <a:rPr lang="en-PH" sz="2400" dirty="0"/>
              <a:t>of teachers’ demographic profile </a:t>
            </a:r>
          </a:p>
          <a:p>
            <a:pPr lvl="1"/>
            <a:r>
              <a:rPr lang="en-PH" sz="2400" dirty="0"/>
              <a:t>Summary of teachers’ rating of core behavioral competencies </a:t>
            </a:r>
          </a:p>
          <a:p>
            <a:pPr lvl="1"/>
            <a:r>
              <a:rPr lang="en-PH" sz="2400" b="1" dirty="0">
                <a:solidFill>
                  <a:srgbClr val="0000FF"/>
                </a:solidFill>
              </a:rPr>
              <a:t>Summary of Teachers’ and Master Teachers’ self-assessment rating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23339" r="53113" b="12200"/>
          <a:stretch/>
        </p:blipFill>
        <p:spPr>
          <a:xfrm>
            <a:off x="531812" y="1752600"/>
            <a:ext cx="4419600" cy="3770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2"/>
          <a:stretch/>
        </p:blipFill>
        <p:spPr>
          <a:xfrm>
            <a:off x="2131935" y="2139082"/>
            <a:ext cx="3511144" cy="2667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 txBox="1">
            <a:spLocks/>
          </p:cNvSpPr>
          <p:nvPr/>
        </p:nvSpPr>
        <p:spPr>
          <a:xfrm>
            <a:off x="150812" y="76200"/>
            <a:ext cx="11276172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smtClean="0">
                <a:solidFill>
                  <a:schemeClr val="bg1"/>
                </a:solidFill>
              </a:rPr>
              <a:t>What data can be generated from the e-SAT school-wide data?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10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303212" y="1074509"/>
            <a:ext cx="3962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000" dirty="0">
                <a:latin typeface="Helvetica" panose="020B0604020202030204" pitchFamily="34" charset="0"/>
              </a:rPr>
              <a:t>In the summary table, you can see the:</a:t>
            </a:r>
          </a:p>
          <a:p>
            <a:endParaRPr lang="en-PH" sz="3000" dirty="0">
              <a:latin typeface="Helvetica" panose="020B0604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PH" sz="3000" b="1" dirty="0">
                <a:solidFill>
                  <a:srgbClr val="0000FF"/>
                </a:solidFill>
                <a:latin typeface="Helvetica" panose="020B0604020202030204" pitchFamily="34" charset="0"/>
              </a:rPr>
              <a:t>Total number of responses;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Total number of responses per scale per indicator; and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Chart per objective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30792A-FA69-439B-98DD-0451D856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2" y="2133600"/>
            <a:ext cx="6759894" cy="2745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 txBox="1">
            <a:spLocks/>
          </p:cNvSpPr>
          <p:nvPr/>
        </p:nvSpPr>
        <p:spPr>
          <a:xfrm>
            <a:off x="150812" y="76200"/>
            <a:ext cx="11276172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smtClean="0">
                <a:solidFill>
                  <a:schemeClr val="bg1"/>
                </a:solidFill>
              </a:rPr>
              <a:t>What data can be generated from the e-SAT school-wide data?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5" y="1695690"/>
            <a:ext cx="2543999" cy="360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066800"/>
            <a:ext cx="2543997" cy="361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19" y="4146620"/>
            <a:ext cx="1647082" cy="2310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906" y="1034143"/>
            <a:ext cx="6166539" cy="4459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The-SAT Guides </a:t>
            </a:r>
            <a:r>
              <a:rPr lang="en-US" sz="2400" dirty="0"/>
              <a:t>is a supplemental material to the RPMS Manual that will guide: </a:t>
            </a:r>
          </a:p>
          <a:p>
            <a:r>
              <a:rPr lang="en-US" sz="2400" b="1" dirty="0"/>
              <a:t>School ICT Coordinator </a:t>
            </a:r>
            <a:r>
              <a:rPr lang="en-US" sz="2400" dirty="0"/>
              <a:t>in a) preparing the e-SAT file; b) exporting data for collection; and c) importing data to generate summary results of </a:t>
            </a:r>
            <a:r>
              <a:rPr lang="en-US" sz="2400" dirty="0" smtClean="0"/>
              <a:t> teachers</a:t>
            </a:r>
            <a:r>
              <a:rPr lang="en-US" sz="2400" dirty="0"/>
              <a:t>’ e-SAT data; </a:t>
            </a:r>
          </a:p>
          <a:p>
            <a:r>
              <a:rPr lang="en-US" sz="2400" b="1" dirty="0"/>
              <a:t>Teachers </a:t>
            </a:r>
            <a:r>
              <a:rPr lang="en-US" sz="2400" dirty="0"/>
              <a:t>in accomplishing the e-SAT and printing their results for use in the preparation of their IPCRF-Development Plan; and </a:t>
            </a:r>
          </a:p>
          <a:p>
            <a:r>
              <a:rPr lang="en-US" sz="2400" b="1" dirty="0"/>
              <a:t>School Heads </a:t>
            </a:r>
            <a:r>
              <a:rPr lang="en-US" sz="2400" dirty="0"/>
              <a:t>in extracting and </a:t>
            </a:r>
            <a:r>
              <a:rPr lang="en-US" sz="2400" dirty="0" smtClean="0"/>
              <a:t>analyzing </a:t>
            </a:r>
            <a:r>
              <a:rPr lang="en-US" sz="2400" dirty="0"/>
              <a:t>the school-wide SAT data of teachers. 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1800" y="147935"/>
            <a:ext cx="9424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</a:t>
            </a:r>
            <a:r>
              <a:rPr lang="en-US" sz="2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are the e-SAT Guides?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5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303212" y="1074509"/>
            <a:ext cx="3962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000" dirty="0">
                <a:latin typeface="Helvetica" panose="020B0604020202030204" pitchFamily="34" charset="0"/>
              </a:rPr>
              <a:t>In the summary table, you can see the:</a:t>
            </a:r>
          </a:p>
          <a:p>
            <a:endParaRPr lang="en-PH" sz="3000" dirty="0">
              <a:latin typeface="Helvetica" panose="020B0604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Total number of responses;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b="1" dirty="0">
                <a:solidFill>
                  <a:srgbClr val="0000FF"/>
                </a:solidFill>
                <a:latin typeface="Helvetica" panose="020B0604020202030204" pitchFamily="34" charset="0"/>
              </a:rPr>
              <a:t>Total number of responses per scale per indicator; </a:t>
            </a:r>
            <a:r>
              <a:rPr lang="en-PH" sz="3000" dirty="0">
                <a:latin typeface="Helvetica" panose="020B0604020202030204" pitchFamily="34" charset="0"/>
              </a:rPr>
              <a:t>and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Chart per objective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What data can be generated from the e-SAT school-wide </a:t>
            </a:r>
            <a:r>
              <a:rPr lang="en-US" sz="2400" b="1" dirty="0" smtClean="0">
                <a:solidFill>
                  <a:schemeClr val="bg1"/>
                </a:solidFill>
              </a:rPr>
              <a:t>data?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BD53D0E-4A65-41B1-8CE0-B2768FCD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39" y="1981200"/>
            <a:ext cx="7820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303212" y="1074509"/>
            <a:ext cx="4191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3000" dirty="0">
                <a:latin typeface="Helvetica" panose="020B0604020202030204" pitchFamily="34" charset="0"/>
              </a:rPr>
              <a:t>In the summary table, you can see the:</a:t>
            </a:r>
          </a:p>
          <a:p>
            <a:endParaRPr lang="en-PH" sz="3000" dirty="0">
              <a:latin typeface="Helvetica" panose="020B0604020202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Total number of responses;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dirty="0">
                <a:latin typeface="Helvetica" panose="020B0604020202030204" pitchFamily="34" charset="0"/>
              </a:rPr>
              <a:t>Total number of responses per scale per indicator; and 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000" b="1" dirty="0">
                <a:solidFill>
                  <a:srgbClr val="0000FF"/>
                </a:solidFill>
                <a:latin typeface="Helvetica" panose="020B0604020202030204" pitchFamily="34" charset="0"/>
              </a:rPr>
              <a:t>Chart per objective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7E090ED-93E5-4D89-A721-CA93CACE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12" y="1371600"/>
            <a:ext cx="7122993" cy="4575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 txBox="1">
            <a:spLocks/>
          </p:cNvSpPr>
          <p:nvPr/>
        </p:nvSpPr>
        <p:spPr>
          <a:xfrm>
            <a:off x="150812" y="76200"/>
            <a:ext cx="11276172" cy="61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Helvetica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smtClean="0">
                <a:solidFill>
                  <a:schemeClr val="bg1"/>
                </a:solidFill>
              </a:rPr>
              <a:t>What data can be generated from the e-SAT school-wide data?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82C87-F42E-47B8-AFB5-2452729B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" y="74755"/>
            <a:ext cx="10969943" cy="611045"/>
          </a:xfrm>
        </p:spPr>
        <p:txBody>
          <a:bodyPr/>
          <a:lstStyle/>
          <a:p>
            <a:pPr algn="l"/>
            <a:r>
              <a:rPr lang="en-PH" sz="2900" b="1" dirty="0">
                <a:solidFill>
                  <a:schemeClr val="bg1"/>
                </a:solidFill>
              </a:rPr>
              <a:t>Why do you need the summary results of teachers’ data? </a:t>
            </a:r>
            <a:endParaRPr lang="en-PH" sz="29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23339" r="53113" b="12200"/>
          <a:stretch/>
        </p:blipFill>
        <p:spPr>
          <a:xfrm>
            <a:off x="530383" y="1073004"/>
            <a:ext cx="4878229" cy="3752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272910"/>
            <a:ext cx="5550731" cy="335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3212" y="4945940"/>
            <a:ext cx="51801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200" dirty="0">
                <a:latin typeface="Helvetica" charset="0"/>
                <a:ea typeface="Helvetica" charset="0"/>
                <a:cs typeface="Helvetica" charset="0"/>
              </a:rPr>
              <a:t>The summary results of teachers’ data can provide you an </a:t>
            </a:r>
            <a:r>
              <a:rPr lang="en-PH" sz="22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overall picture of your teachers’ strengths and needs.</a:t>
            </a:r>
            <a:r>
              <a:rPr lang="en-PH" sz="2200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0612" y="4715108"/>
            <a:ext cx="56522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>
                <a:latin typeface="Helvetica" charset="0"/>
                <a:ea typeface="Helvetica" charset="0"/>
                <a:cs typeface="Helvetica" charset="0"/>
              </a:rPr>
              <a:t>This can help you prepare the </a:t>
            </a:r>
            <a:r>
              <a:rPr lang="en-PH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school development plans</a:t>
            </a:r>
            <a:r>
              <a:rPr lang="en-PH" sz="2400" dirty="0">
                <a:latin typeface="Helvetica" charset="0"/>
                <a:ea typeface="Helvetica" charset="0"/>
                <a:cs typeface="Helvetica" charset="0"/>
              </a:rPr>
              <a:t> and other various development interventions in preparation for the next school year.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603261" y="2514600"/>
            <a:ext cx="333667" cy="121614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3" y="3276600"/>
            <a:ext cx="9601200" cy="150018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How do teachers use the results of the e-SAT data? (for Teachers) 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683498" y="1143000"/>
            <a:ext cx="10210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Step 1: The teacher prepares the Development Plan based on the results of SAT-RPMS. </a:t>
            </a:r>
            <a:endParaRPr lang="en-US" sz="2400" dirty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teacher can reflect in the plan as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development needs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objectives that rated “Low” in terms of level of capability, or “High” or “Very High” in terms of priority for development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objectives rated “High” or “Very High” in terms of level of capability can be reflected as 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strengths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in the Development Plan.</a:t>
            </a: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See Figure 6.11 for the sample accomplished Part IV: Development Plans (IPCRF-DP) based on the SAT-RPMS results. Follow the steps in Chapter 3, page 52, in preparing for the Part IV: DP.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</a:t>
            </a:r>
            <a:r>
              <a:rPr lang="en-PH" sz="2800" b="1" dirty="0" smtClean="0">
                <a:solidFill>
                  <a:schemeClr val="bg1"/>
                </a:solidFill>
              </a:rPr>
              <a:t>Teachers use the results of e-SAT? </a:t>
            </a:r>
            <a:endParaRPr lang="en-PH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498" y="5538295"/>
            <a:ext cx="1127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Note: IPCRF-Development Plan should be accomplished by teachers individually. </a:t>
            </a:r>
            <a:endParaRPr lang="en-US" sz="2200" b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4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B142F6-3F14-434C-99AF-E5C1323C7BC8}"/>
              </a:ext>
            </a:extLst>
          </p:cNvPr>
          <p:cNvSpPr/>
          <p:nvPr/>
        </p:nvSpPr>
        <p:spPr>
          <a:xfrm>
            <a:off x="683498" y="1447800"/>
            <a:ext cx="1021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Step 2: The teacher discusses the Development Plan with the Principal. </a:t>
            </a:r>
            <a:endParaRPr lang="en-US" sz="2400" b="1" dirty="0" smtClean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Step 3: The teacher and the School Head come to an agreement about the final Development Plan. </a:t>
            </a:r>
            <a:endParaRPr lang="en-US" sz="2400" b="1" dirty="0" smtClean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IPCRF-DP shall be updated during Phase 4: Performance Rewarding and Development Planning and shall be informed by the actual ratings of the IPCRF in Phase 3: Performance Review and Evaluation. </a:t>
            </a:r>
          </a:p>
          <a:p>
            <a:endParaRPr lang="en-US" sz="2400" dirty="0">
              <a:solidFill>
                <a:srgbClr val="0000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5B4B6F-A1DE-4386-B726-0597E4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76200"/>
            <a:ext cx="11276172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How do </a:t>
            </a:r>
            <a:r>
              <a:rPr lang="en-PH" sz="2800" b="1" dirty="0" smtClean="0">
                <a:solidFill>
                  <a:schemeClr val="bg1"/>
                </a:solidFill>
              </a:rPr>
              <a:t>Teachers use the results of e-SAT? </a:t>
            </a:r>
            <a:endParaRPr lang="en-P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3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52541" y="1407696"/>
          <a:ext cx="8290440" cy="3923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0136"/>
                <a:gridCol w="1337789"/>
                <a:gridCol w="1497800"/>
                <a:gridCol w="1497800"/>
                <a:gridCol w="901883"/>
                <a:gridCol w="1155032"/>
              </a:tblGrid>
              <a:tr h="264840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 IV: DEVELOPMENT PLANS</a:t>
                      </a: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45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Strengths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Development Needs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Action Plan</a:t>
                      </a:r>
                      <a:b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(Recommended Developmental Intervention)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Timeline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Resources Needed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</a:tr>
              <a:tr h="529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Objectives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Intervention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795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A. Functional Competencies</a:t>
                      </a: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57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Objective 9, KRA 3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 select, develop, organize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and use appropriate teaching and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resources, including ICT, 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address learning goals.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Enrich skills in developing and organizing localized and indigenized materials that are aligned with the learning goals. 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Participating in seminars/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workshops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Participating in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Action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Cells (LAC)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Year-round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Supervisors / School Heads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Master Teachers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Local Funds</a:t>
                      </a: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5661" y="9144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Sample Accomplished IPCRF-Development Plan based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on the results of Self-Assessment</a:t>
            </a:r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738975"/>
              </p:ext>
            </p:extLst>
          </p:nvPr>
        </p:nvGraphicFramePr>
        <p:xfrm>
          <a:off x="1777713" y="1283732"/>
          <a:ext cx="8640095" cy="48815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34440"/>
                <a:gridCol w="2356830"/>
                <a:gridCol w="1497800"/>
                <a:gridCol w="1497800"/>
                <a:gridCol w="831398"/>
                <a:gridCol w="1221827"/>
              </a:tblGrid>
              <a:tr h="264840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 IV: DEVELOPMENT PLANS</a:t>
                      </a: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45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Strengths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Development Needs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Action Plan</a:t>
                      </a:r>
                      <a:b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(Recommended Developmental Intervention)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Timeline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Resources Needed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</a:tr>
              <a:tr h="529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Objectives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Intervention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795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A. Functional Competencies</a:t>
                      </a: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156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Objective 5, KRA 2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 manage learner behavior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constructively by applying positive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and non-violent discipline to ensure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learning-focused environments; particularly on how to respond appropriately to misbehavior of learners at all times without any loss of instructional time. 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 non-verbal strategies/cues to manage misbehavior of learners at all times without any loss of instructional time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Seeking advice,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asking opinions,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sounding out ideas from colleagues/ mentors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Participating in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Action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Cells (LAC)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Requesting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coaching from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manager/others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Year-round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Supervisors / School Heads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Master Teachers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Local Funds</a:t>
                      </a: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25661" y="9144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Sample Accomplished IPCRF-Development Plan based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on the results of Self-Assessment</a:t>
            </a:r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524129"/>
              </p:ext>
            </p:extLst>
          </p:nvPr>
        </p:nvGraphicFramePr>
        <p:xfrm>
          <a:off x="1827212" y="1283732"/>
          <a:ext cx="8640095" cy="5066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43952"/>
                <a:gridCol w="2047318"/>
                <a:gridCol w="1300469"/>
                <a:gridCol w="1695131"/>
                <a:gridCol w="831398"/>
                <a:gridCol w="1221827"/>
              </a:tblGrid>
              <a:tr h="264840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 IV: DEVELOPMENT PLANS</a:t>
                      </a: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45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Strengths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Development Needs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Action Plan</a:t>
                      </a:r>
                      <a:b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(Recommended Developmental Intervention)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Timeline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Resources Needed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</a:tr>
              <a:tr h="529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Objectives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Intervention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795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A. Functional Competencies</a:t>
                      </a: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0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Objective 3, KRA 1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 apply a range of teaching strategies to develop critical and creative thinking, as well as other higher-order thinking skills.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Objective 3, KRA 1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 apply a range of teaching strategies to develop critical and creative thinking, as well as other higher-order thinking skills; particularly,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 improve on my art of questioning so that I will be able to make my students use and develop their critical thinking skills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Acquire techniques and strategies on the art of questioning that will enable to develop HOTS among the students.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Applying new learning from attending courses/seminars/ workshops/ Learning Action Cells (LAC)/ E-learning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Using feedback to try a new approach to an old practice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Coaching and mentoring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Year-round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and Development Team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Supervisors / School Heads /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Master Teachers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Local Funds</a:t>
                      </a: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25661" y="849868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Sample Accomplished IPCRF-Development Plan based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on the results of Self-Assessment</a:t>
            </a:r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06240"/>
              </p:ext>
            </p:extLst>
          </p:nvPr>
        </p:nvGraphicFramePr>
        <p:xfrm>
          <a:off x="1827212" y="1371600"/>
          <a:ext cx="8640095" cy="46318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05639"/>
                <a:gridCol w="1785631"/>
                <a:gridCol w="1300469"/>
                <a:gridCol w="1695131"/>
                <a:gridCol w="993926"/>
                <a:gridCol w="1059299"/>
              </a:tblGrid>
              <a:tr h="264840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 IV: DEVELOPMENT PLANS</a:t>
                      </a: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9452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Strengths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Development Needs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Action Plan</a:t>
                      </a:r>
                      <a:b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(Recommended Developmental Intervention)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Timeline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Resources Needed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</a:tr>
              <a:tr h="529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Learning Objectives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Intervention</a:t>
                      </a:r>
                    </a:p>
                  </a:txBody>
                  <a:tcPr marL="51435" marR="51435" marT="0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795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B. Core Behavioral Competencies </a:t>
                      </a:r>
                      <a:endParaRPr lang="en-US" sz="1400" b="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6012"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Professionalism and Ethics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Teamwork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Service Orientation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Results Focus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Innovation; </a:t>
                      </a: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particularly on conceptualizing “Out of the Box” ideas/approach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Focus on personal productivity to create higher value and results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en-US" sz="15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Coaching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Incorporating in the next in-service training (INSET) the training on conceptualization of innovative and ingenious methods and solutions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Regular coaching 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In-service training in April and May </a:t>
                      </a:r>
                    </a:p>
                    <a:p>
                      <a:pPr marL="863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PH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en-US" sz="15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HRTD Funds</a:t>
                      </a: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25661" y="9144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Sample Accomplished IPCRF-Development Plan based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on the results of Self-Assessment</a:t>
            </a:r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273B72-42AD-4232-AE9F-331FC64C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1909762"/>
            <a:ext cx="3086100" cy="3038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92E07A-2DC0-44C1-9203-D6A17D7789E6}"/>
              </a:ext>
            </a:extLst>
          </p:cNvPr>
          <p:cNvSpPr/>
          <p:nvPr/>
        </p:nvSpPr>
        <p:spPr>
          <a:xfrm>
            <a:off x="3993470" y="1909762"/>
            <a:ext cx="74349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Note that School Heads have access to the school-wide SAT data. The individual SAT data of a teacher </a:t>
            </a:r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can only be accessed by the concerned teacher</a:t>
            </a:r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. </a:t>
            </a:r>
          </a:p>
          <a:p>
            <a:endParaRPr lang="en-PH" sz="2800" dirty="0">
              <a:solidFill>
                <a:srgbClr val="000000"/>
              </a:solidFill>
              <a:latin typeface="Helvetica" panose="020B0604020202030204" pitchFamily="34" charset="0"/>
            </a:endParaRPr>
          </a:p>
          <a:p>
            <a:pPr algn="just"/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The printout shall be given at once to the teacher and </a:t>
            </a:r>
            <a:r>
              <a:rPr lang="en-PH" sz="2800" b="1" dirty="0">
                <a:solidFill>
                  <a:srgbClr val="0000FF"/>
                </a:solidFill>
                <a:latin typeface="Helvetica" panose="020B0604020202030204" pitchFamily="34" charset="0"/>
              </a:rPr>
              <a:t>not be filed by the ICT Coordinator nor submitted to the Principal</a:t>
            </a:r>
            <a:r>
              <a:rPr lang="en-PH" sz="2800" dirty="0">
                <a:solidFill>
                  <a:srgbClr val="000000"/>
                </a:solidFill>
                <a:latin typeface="Helvetica" panose="020B0604020202030204" pitchFamily="34" charset="0"/>
              </a:rPr>
              <a:t>.</a:t>
            </a:r>
            <a:endParaRPr lang="en-PH" sz="2800" dirty="0">
              <a:latin typeface="Helvetica" panose="020B06040202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8AB5FBA-5CF7-45CA-B696-08228299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470" y="914400"/>
            <a:ext cx="10969943" cy="611045"/>
          </a:xfrm>
        </p:spPr>
        <p:txBody>
          <a:bodyPr/>
          <a:lstStyle/>
          <a:p>
            <a:pPr algn="l"/>
            <a:r>
              <a:rPr lang="en-PH" sz="3200" b="1" dirty="0">
                <a:solidFill>
                  <a:srgbClr val="FF0000"/>
                </a:solidFill>
              </a:rPr>
              <a:t>Observe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32325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Useful Links: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ESAT Package: 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http://deped.in/eSATPackage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Updated RPMS Manual: </a:t>
            </a:r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http://deped.in/RPMSManualver2019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Updated RPMS Tools: 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http://deped.in/RPMSY1TOOLS2019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990600"/>
            <a:ext cx="10969943" cy="484091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PH" dirty="0"/>
              <a:t>Presentation slides</a:t>
            </a:r>
            <a:br>
              <a:rPr lang="en-PH" dirty="0"/>
            </a:br>
            <a:r>
              <a:rPr lang="en-PH" dirty="0"/>
              <a:t/>
            </a:r>
            <a:br>
              <a:rPr lang="en-PH" dirty="0"/>
            </a:br>
            <a:r>
              <a:rPr lang="en-PH" b="1" dirty="0"/>
              <a:t>Dr. </a:t>
            </a:r>
            <a:r>
              <a:rPr lang="en-PH" b="1" dirty="0" smtClean="0"/>
              <a:t>Gina O. Gonong</a:t>
            </a:r>
            <a:r>
              <a:rPr lang="en-PH" b="1" dirty="0"/>
              <a:t/>
            </a:r>
            <a:br>
              <a:rPr lang="en-PH" b="1" dirty="0"/>
            </a:br>
            <a:r>
              <a:rPr lang="en-PH" sz="2800" dirty="0" smtClean="0"/>
              <a:t>Director, </a:t>
            </a:r>
            <a:r>
              <a:rPr lang="en-PH" sz="2800" dirty="0"/>
              <a:t>RCTQ</a:t>
            </a:r>
            <a:r>
              <a:rPr lang="en-PH" dirty="0"/>
              <a:t/>
            </a:r>
            <a:br>
              <a:rPr lang="en-PH" dirty="0"/>
            </a:br>
            <a:r>
              <a:rPr lang="en-PH" sz="1800" dirty="0"/>
              <a:t> </a:t>
            </a:r>
            <a:r>
              <a:rPr lang="en-PH" sz="2800" dirty="0"/>
              <a:t> </a:t>
            </a:r>
            <a:r>
              <a:rPr lang="en-PH" dirty="0"/>
              <a:t/>
            </a:r>
            <a:br>
              <a:rPr lang="en-PH" dirty="0"/>
            </a:br>
            <a:r>
              <a:rPr lang="en-PH" b="1" dirty="0" smtClean="0"/>
              <a:t>Mikkey Mari M. Tuazon</a:t>
            </a:r>
          </a:p>
          <a:p>
            <a:pPr marL="0" indent="0" algn="ctr">
              <a:buNone/>
            </a:pPr>
            <a:r>
              <a:rPr lang="en-PH" sz="2800" dirty="0" smtClean="0"/>
              <a:t>Research </a:t>
            </a:r>
            <a:r>
              <a:rPr lang="en-PH" sz="2800" dirty="0"/>
              <a:t>Officer, </a:t>
            </a:r>
            <a:r>
              <a:rPr lang="en-PH" sz="2800" dirty="0" smtClean="0"/>
              <a:t>RCTQ</a:t>
            </a:r>
          </a:p>
          <a:p>
            <a:pPr marL="0" indent="0" algn="ctr">
              <a:buNone/>
            </a:pPr>
            <a:endParaRPr lang="en-PH" sz="2800" dirty="0"/>
          </a:p>
          <a:p>
            <a:pPr marL="0" indent="0" algn="ctr">
              <a:buNone/>
            </a:pPr>
            <a:r>
              <a:rPr lang="en-PH" b="1" dirty="0" smtClean="0"/>
              <a:t>Michael Wilson I. Rosero</a:t>
            </a:r>
            <a:endParaRPr lang="en-PH" b="1" dirty="0"/>
          </a:p>
          <a:p>
            <a:pPr marL="0" indent="0" algn="ctr">
              <a:buNone/>
            </a:pPr>
            <a:r>
              <a:rPr lang="en-PH" sz="2800" dirty="0" smtClean="0"/>
              <a:t>Project Development III, BHROD-HRDD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50955"/>
            <a:ext cx="10969943" cy="611045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</a:rPr>
              <a:t>How do we access the e-SAT Package?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4" y="1488712"/>
            <a:ext cx="8458200" cy="44599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Download the e-SAT.v8.zip from </a:t>
            </a:r>
            <a:r>
              <a:rPr lang="en-US" sz="2400" b="1" dirty="0" smtClean="0">
                <a:hlinkClick r:id="rId3"/>
              </a:rPr>
              <a:t>http://deped.in/eSATPackage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Principal </a:t>
            </a:r>
            <a:r>
              <a:rPr lang="en-US" sz="2400" dirty="0" smtClean="0"/>
              <a:t>may request the assistance of the school ICT Coordinator in the </a:t>
            </a:r>
            <a:r>
              <a:rPr lang="en-US" sz="2400" dirty="0"/>
              <a:t>management, administration and collection of the e-SAT </a:t>
            </a:r>
            <a:r>
              <a:rPr lang="en-US" sz="2400" dirty="0" smtClean="0"/>
              <a:t>data.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e-SAT may be administered using </a:t>
            </a:r>
            <a:r>
              <a:rPr lang="en-US" sz="2400" b="1" dirty="0">
                <a:solidFill>
                  <a:srgbClr val="0000FF"/>
                </a:solidFill>
              </a:rPr>
              <a:t>one or more computers. </a:t>
            </a:r>
            <a:r>
              <a:rPr lang="en-US" sz="2400" dirty="0"/>
              <a:t>In medium and big schools, you may set up as many computers as needed. 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944091-474B-488C-B8A5-0B1847033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1243"/>
          <a:stretch/>
        </p:blipFill>
        <p:spPr>
          <a:xfrm>
            <a:off x="9294813" y="1828800"/>
            <a:ext cx="1902142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944091-474B-488C-B8A5-0B1847033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48"/>
          <a:stretch/>
        </p:blipFill>
        <p:spPr>
          <a:xfrm>
            <a:off x="9828212" y="2589959"/>
            <a:ext cx="2088381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4A9473-B8B1-4578-BED4-BE243B37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85726"/>
            <a:ext cx="10969943" cy="611045"/>
          </a:xfrm>
        </p:spPr>
        <p:txBody>
          <a:bodyPr/>
          <a:lstStyle/>
          <a:p>
            <a:pPr algn="l"/>
            <a:r>
              <a:rPr lang="en-PH" sz="2800" b="1" dirty="0">
                <a:solidFill>
                  <a:schemeClr val="bg1"/>
                </a:solidFill>
              </a:rPr>
              <a:t>What are the parts of the </a:t>
            </a:r>
            <a:r>
              <a:rPr lang="en-PH" sz="2800" b="1" dirty="0" smtClean="0">
                <a:solidFill>
                  <a:schemeClr val="bg1"/>
                </a:solidFill>
              </a:rPr>
              <a:t>SAT</a:t>
            </a:r>
            <a:r>
              <a:rPr lang="en-PH" sz="28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7D9C7B-16EB-4E8F-B1F6-78550A7C0671}"/>
              </a:ext>
            </a:extLst>
          </p:cNvPr>
          <p:cNvSpPr/>
          <p:nvPr/>
        </p:nvSpPr>
        <p:spPr>
          <a:xfrm>
            <a:off x="457200" y="2036311"/>
            <a:ext cx="51054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Introduction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Demographic Profile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Objectives</a:t>
            </a:r>
          </a:p>
          <a:p>
            <a:pPr marL="723900" indent="-723900">
              <a:buAutoNum type="arabicPeriod"/>
            </a:pPr>
            <a:r>
              <a:rPr lang="en-PH" sz="3500" dirty="0">
                <a:latin typeface="Helvetica" panose="020B0604020202030204" pitchFamily="34" charset="0"/>
              </a:rPr>
              <a:t>Core Behavioral Competencies</a:t>
            </a:r>
          </a:p>
        </p:txBody>
      </p:sp>
    </p:spTree>
    <p:extLst>
      <p:ext uri="{BB962C8B-B14F-4D97-AF65-F5344CB8AC3E}">
        <p14:creationId xmlns:p14="http://schemas.microsoft.com/office/powerpoint/2010/main" val="71130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3686</Words>
  <Application>Microsoft Macintosh PowerPoint</Application>
  <PresentationFormat>Custom</PresentationFormat>
  <Paragraphs>783</Paragraphs>
  <Slides>71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Calibri</vt:lpstr>
      <vt:lpstr>Helvetica</vt:lpstr>
      <vt:lpstr>Symbol</vt:lpstr>
      <vt:lpstr>Arial</vt:lpstr>
      <vt:lpstr>Office Theme</vt:lpstr>
      <vt:lpstr>Electronic Self-assessment Tool (e-SAT)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Observe CONFIDENTIALITY</vt:lpstr>
      <vt:lpstr>How do we access the e-SAT Package?</vt:lpstr>
      <vt:lpstr>What are the parts of the SAT?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eSAT Form for Teacher I-III</vt:lpstr>
      <vt:lpstr>eSAT Form for Master Teacher I-IV</vt:lpstr>
      <vt:lpstr>Why should you take the e-SAT?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 Computer ID</vt:lpstr>
      <vt:lpstr>PowerPoint Presentation</vt:lpstr>
      <vt:lpstr>PowerPoint Presentation</vt:lpstr>
      <vt:lpstr>PowerPoint Presentation</vt:lpstr>
      <vt:lpstr>How do you take the e-SAT?</vt:lpstr>
      <vt:lpstr>How do you take the e-SAT?</vt:lpstr>
      <vt:lpstr>How do you take the e-SAT?</vt:lpstr>
      <vt:lpstr>How do you take the e-SAT?</vt:lpstr>
      <vt:lpstr>How do you take the e-SAT?</vt:lpstr>
      <vt:lpstr>How do you take the e-SAT?</vt:lpstr>
      <vt:lpstr>How do you take the e-SAT?</vt:lpstr>
      <vt:lpstr>How do you take the e-SAT?</vt:lpstr>
      <vt:lpstr>(For ICT School Coordinator/School Head)</vt:lpstr>
      <vt:lpstr>PowerPoint Presentation</vt:lpstr>
      <vt:lpstr>How do you export the e-SAT data?</vt:lpstr>
      <vt:lpstr>How do you export the e-SAT data?</vt:lpstr>
      <vt:lpstr>How do you export the e-SAT data?</vt:lpstr>
      <vt:lpstr>How do you export the e-SAT data?</vt:lpstr>
      <vt:lpstr>PowerPoint Presentation</vt:lpstr>
      <vt:lpstr>PowerPoint Presentation</vt:lpstr>
      <vt:lpstr>How do you collect the e-SAT data from multiple computers? </vt:lpstr>
      <vt:lpstr>How do you collect the e-SAT data from multiple computers? </vt:lpstr>
      <vt:lpstr>PowerPoint Presentation</vt:lpstr>
      <vt:lpstr>How do you generate summary results of teachers’ data? </vt:lpstr>
      <vt:lpstr>How do you generate summary results of teachers’ data? </vt:lpstr>
      <vt:lpstr>How do you generate summary results of teachers’ data? </vt:lpstr>
      <vt:lpstr>How do you generate summary results of teachers’ data? </vt:lpstr>
      <vt:lpstr>How do you generate summary results of teachers’ data? </vt:lpstr>
      <vt:lpstr>How do you generate summary results of teachers’ data? </vt:lpstr>
      <vt:lpstr>PowerPoint Presentation</vt:lpstr>
      <vt:lpstr>PowerPoint Presentation</vt:lpstr>
      <vt:lpstr>How do you generate summary results of teachers’ data? </vt:lpstr>
      <vt:lpstr>PowerPoint Presentation</vt:lpstr>
      <vt:lpstr>The following data can be generated from the e-SAT: </vt:lpstr>
      <vt:lpstr>The following data can be generated from the e-SAT: </vt:lpstr>
      <vt:lpstr>The following data can be generated from the e-SAT: </vt:lpstr>
      <vt:lpstr>PowerPoint Presentation</vt:lpstr>
      <vt:lpstr>What data can be generated from the e-SAT school-wide data?</vt:lpstr>
      <vt:lpstr>PowerPoint Presentation</vt:lpstr>
      <vt:lpstr>Why do you need the summary results of teachers’ data? </vt:lpstr>
      <vt:lpstr>PowerPoint Presentation</vt:lpstr>
      <vt:lpstr>How do Teachers use the results of e-SAT? </vt:lpstr>
      <vt:lpstr>How do Teachers use the results of e-SAT? </vt:lpstr>
      <vt:lpstr>PowerPoint Presentation</vt:lpstr>
      <vt:lpstr>PowerPoint Presentation</vt:lpstr>
      <vt:lpstr>PowerPoint Presentation</vt:lpstr>
      <vt:lpstr>PowerPoint Presentation</vt:lpstr>
      <vt:lpstr>Useful Links: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on the Development of RPMS-PPST Tools for Teachers   Dr. Allan S. Reyes, Senior Program Manager Philippine National Research Center for Teacher Quality (RCTQ)</dc:title>
  <dc:creator>RCTQ</dc:creator>
  <cp:lastModifiedBy>Mhawi Rosero</cp:lastModifiedBy>
  <cp:revision>168</cp:revision>
  <dcterms:created xsi:type="dcterms:W3CDTF">2006-08-16T00:00:00Z</dcterms:created>
  <dcterms:modified xsi:type="dcterms:W3CDTF">2019-06-15T07:18:31Z</dcterms:modified>
</cp:coreProperties>
</file>